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4016" r:id="rId2"/>
    <p:sldMasterId id="2147484028" r:id="rId3"/>
  </p:sldMasterIdLst>
  <p:notesMasterIdLst>
    <p:notesMasterId r:id="rId20"/>
  </p:notesMasterIdLst>
  <p:handoutMasterIdLst>
    <p:handoutMasterId r:id="rId21"/>
  </p:handoutMasterIdLst>
  <p:sldIdLst>
    <p:sldId id="392" r:id="rId4"/>
    <p:sldId id="362" r:id="rId5"/>
    <p:sldId id="386" r:id="rId6"/>
    <p:sldId id="387" r:id="rId7"/>
    <p:sldId id="365" r:id="rId8"/>
    <p:sldId id="321" r:id="rId9"/>
    <p:sldId id="322" r:id="rId10"/>
    <p:sldId id="348" r:id="rId11"/>
    <p:sldId id="371" r:id="rId12"/>
    <p:sldId id="385" r:id="rId13"/>
    <p:sldId id="337" r:id="rId14"/>
    <p:sldId id="338" r:id="rId15"/>
    <p:sldId id="383" r:id="rId16"/>
    <p:sldId id="395" r:id="rId17"/>
    <p:sldId id="394" r:id="rId18"/>
    <p:sldId id="393" r:id="rId19"/>
  </p:sldIdLst>
  <p:sldSz cx="9144000" cy="6858000" type="screen4x3"/>
  <p:notesSz cx="6784975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39A7D"/>
    <a:srgbClr val="FF7C80"/>
    <a:srgbClr val="FA1424"/>
    <a:srgbClr val="6666FF"/>
    <a:srgbClr val="3D36CA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35" autoAdjust="0"/>
    <p:restoredTop sz="91474" autoAdjust="0"/>
  </p:normalViewPr>
  <p:slideViewPr>
    <p:cSldViewPr>
      <p:cViewPr>
        <p:scale>
          <a:sx n="69" d="100"/>
          <a:sy n="69" d="100"/>
        </p:scale>
        <p:origin x="-118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E3481B8-9D7C-4381-B782-615230C9F1DD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046699D-EE98-4BBD-A3A9-6DA3460EC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48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EC9F228-7BA3-4C9D-81FC-32296821FD8F}" type="datetimeFigureOut">
              <a:rPr lang="en-MY"/>
              <a:pPr>
                <a:defRPr/>
              </a:pPr>
              <a:t>29/11/2012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MY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MY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A6A6B04-EBD5-4B7C-A2CA-684931AD987F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60642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84682-2E11-49DE-B5A1-8438177BA8C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0CDB9A-9760-474F-A8B7-883520D938D0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6A6B04-EBD5-4B7C-A2CA-684931AD987F}" type="slidenum">
              <a:rPr lang="en-MY" smtClean="0"/>
              <a:pPr>
                <a:defRPr/>
              </a:pPr>
              <a:t>7</a:t>
            </a:fld>
            <a:endParaRPr lang="en-MY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6A426-5B95-4994-B2D2-4051211AD934}" type="slidenum">
              <a:rPr lang="en-MY" smtClean="0"/>
              <a:pPr/>
              <a:t>11</a:t>
            </a:fld>
            <a:endParaRPr lang="en-M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02BE4-960A-4287-B4B5-D4BC8198017E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23C7-ECD1-47A1-B0D7-3DDCFCE0E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42740-1918-4D94-813F-8F32AEBA86C4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BDD4-E1EB-464A-8EA4-6C9B549AE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7AF9-E0AB-4C1C-B9E8-EF59B3F4615E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A6F16-CAF9-4883-9718-AD0563E59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5-00332_grey-bar.png"/>
          <p:cNvPicPr>
            <a:picLocks noChangeAspect="1"/>
          </p:cNvPicPr>
          <p:nvPr userDrawn="1"/>
        </p:nvPicPr>
        <p:blipFill>
          <a:blip r:embed="rId2" cstate="print"/>
          <a:srcRect t="93345"/>
          <a:stretch>
            <a:fillRect/>
          </a:stretch>
        </p:blipFill>
        <p:spPr>
          <a:xfrm>
            <a:off x="0" y="6400801"/>
            <a:ext cx="9144000" cy="4563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044" y="832356"/>
            <a:ext cx="699521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044" y="3276601"/>
            <a:ext cx="6994950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24" descr="C:\Program Files\Microsoft Resource DVD Artwork\DVD_ART\Artwork_Imagery\Shapes and Graphics\Line\faded white line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0029" y="5638800"/>
            <a:ext cx="6523943" cy="19050"/>
          </a:xfrm>
          <a:prstGeom prst="rect">
            <a:avLst/>
          </a:prstGeom>
          <a:noFill/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074827" y="4591638"/>
            <a:ext cx="7682119" cy="1066800"/>
          </a:xfrm>
          <a:effectLst>
            <a:reflection blurRad="6350" stA="52000" endA="300" endPos="35000" dir="5400000" sy="-100000" algn="bl" rotWithShape="0"/>
          </a:effectLst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r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marL="0" lvl="0" indent="0" algn="r" defTabSz="914363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250583348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5-00332_grey-bar.png"/>
          <p:cNvPicPr>
            <a:picLocks noChangeAspect="1"/>
          </p:cNvPicPr>
          <p:nvPr/>
        </p:nvPicPr>
        <p:blipFill>
          <a:blip r:embed="rId2" cstate="print"/>
          <a:srcRect t="93345"/>
          <a:stretch>
            <a:fillRect/>
          </a:stretch>
        </p:blipFill>
        <p:spPr>
          <a:xfrm>
            <a:off x="0" y="6400801"/>
            <a:ext cx="9144000" cy="4563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1" y="1905002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9663" y="3881735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48" name="Picture 24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0029" y="5638800"/>
            <a:ext cx="6523943" cy="190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5-00332_grey-bar.png"/>
          <p:cNvPicPr>
            <a:picLocks noChangeAspect="1"/>
          </p:cNvPicPr>
          <p:nvPr/>
        </p:nvPicPr>
        <p:blipFill>
          <a:blip r:embed="rId2" cstate="print"/>
          <a:srcRect t="93345"/>
          <a:stretch>
            <a:fillRect/>
          </a:stretch>
        </p:blipFill>
        <p:spPr>
          <a:xfrm>
            <a:off x="0" y="6400801"/>
            <a:ext cx="9144000" cy="4563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044" y="832356"/>
            <a:ext cx="699521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044" y="3276601"/>
            <a:ext cx="6994950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24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0029" y="5638800"/>
            <a:ext cx="6523943" cy="19050"/>
          </a:xfrm>
          <a:prstGeom prst="rect">
            <a:avLst/>
          </a:prstGeom>
          <a:noFill/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074827" y="4591638"/>
            <a:ext cx="7682119" cy="1066800"/>
          </a:xfrm>
          <a:effectLst>
            <a:reflection blurRad="6350" stA="52000" endA="300" endPos="35000" dir="5400000" sy="-100000" algn="bl" rotWithShape="0"/>
          </a:effectLst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r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marL="0" lvl="0" indent="0" algn="r" defTabSz="914363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to…</a:t>
            </a:r>
          </a:p>
        </p:txBody>
      </p:sp>
      <p:pic>
        <p:nvPicPr>
          <p:cNvPr id="9" name="Picture 8" descr="5-00332_grey-bar.png"/>
          <p:cNvPicPr>
            <a:picLocks noChangeAspect="1"/>
          </p:cNvPicPr>
          <p:nvPr userDrawn="1"/>
        </p:nvPicPr>
        <p:blipFill>
          <a:blip r:embed="rId2" cstate="print"/>
          <a:srcRect t="93345"/>
          <a:stretch>
            <a:fillRect/>
          </a:stretch>
        </p:blipFill>
        <p:spPr>
          <a:xfrm>
            <a:off x="0" y="6400801"/>
            <a:ext cx="9144000" cy="456307"/>
          </a:xfrm>
          <a:prstGeom prst="rect">
            <a:avLst/>
          </a:prstGeom>
        </p:spPr>
      </p:pic>
      <p:pic>
        <p:nvPicPr>
          <p:cNvPr id="10" name="Picture 24" descr="C:\Program Files\Microsoft Resource DVD Artwork\DVD_ART\Artwork_Imagery\Shapes and Graphics\Line\faded white line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0029" y="5638800"/>
            <a:ext cx="6523943" cy="190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1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1411554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2" y="1411554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3F104-F4DF-49B6-BCC8-4FA8FCC9FABB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95390-B1B2-492C-988A-EF6779AFD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" y="6238877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5-00332_grey-bar.png"/>
          <p:cNvPicPr>
            <a:picLocks noChangeAspect="1"/>
          </p:cNvPicPr>
          <p:nvPr/>
        </p:nvPicPr>
        <p:blipFill>
          <a:blip r:embed="rId2" cstate="print"/>
          <a:srcRect t="93345"/>
          <a:stretch>
            <a:fillRect/>
          </a:stretch>
        </p:blipFill>
        <p:spPr>
          <a:xfrm>
            <a:off x="0" y="6400803"/>
            <a:ext cx="9144000" cy="4563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045" y="832356"/>
            <a:ext cx="699521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045" y="3276601"/>
            <a:ext cx="6994950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24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0030" y="5638800"/>
            <a:ext cx="6523943" cy="19050"/>
          </a:xfrm>
          <a:prstGeom prst="rect">
            <a:avLst/>
          </a:prstGeom>
          <a:noFill/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074827" y="4591638"/>
            <a:ext cx="7682119" cy="1066800"/>
          </a:xfrm>
          <a:effectLst>
            <a:reflection blurRad="6350" stA="52000" endA="300" endPos="35000" dir="5400000" sy="-100000" algn="bl" rotWithShape="0"/>
          </a:effectLst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r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marL="0" lvl="0" indent="0" algn="r" defTabSz="914363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502BE4-960A-4287-B4B5-D4BC8198017E}" type="datetimeFigureOut">
              <a:rPr lang="en-US" smtClean="0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7623C7-ECD1-47A1-B0D7-3DDCFCE0EE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623F104-F4DF-49B6-BCC8-4FA8FCC9FABB}" type="datetimeFigureOut">
              <a:rPr lang="en-US" smtClean="0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295390-B1B2-492C-988A-EF6779AFD1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08BF52-FCE4-40B8-BB5C-66E34880591A}" type="datetimeFigureOut">
              <a:rPr lang="en-US" smtClean="0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F4C7B7-97C3-4789-AFE9-05A10E137A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D766D4-325E-4737-99C1-216D43F9E2D2}" type="datetimeFigureOut">
              <a:rPr lang="en-US" smtClean="0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3EC0E8-7F73-42D0-8C82-16643F9043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10F89E-4CB3-4708-ADAB-B424B388B162}" type="datetimeFigureOut">
              <a:rPr lang="en-US" smtClean="0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EABB53-B804-49EC-AFFD-5E102C7B5A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B49295-08BA-4627-92BC-DBEA98F9DEE6}" type="datetimeFigureOut">
              <a:rPr lang="en-US" smtClean="0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4A909B-6ACA-49F3-B069-1CBA374EBE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8BF52-FCE4-40B8-BB5C-66E34880591A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4C7B7-97C3-4789-AFE9-05A10E137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B13717-641C-41B2-9F94-A33659356FB8}" type="datetimeFigureOut">
              <a:rPr lang="en-US" smtClean="0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85BE72-FDBA-4285-92F5-2170FF58C6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3671CF-F570-400F-A93D-306FE9EF101B}" type="datetimeFigureOut">
              <a:rPr lang="en-US" smtClean="0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6C9A57-EBFA-401C-B9F0-2721AB0BEB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5BBCAE-7EB0-4D28-B91E-B7D2E84A1362}" type="datetimeFigureOut">
              <a:rPr lang="en-US" smtClean="0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0FB4C2A-C5D6-439C-BBC1-268CA7CE6B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042740-1918-4D94-813F-8F32AEBA86C4}" type="datetimeFigureOut">
              <a:rPr lang="en-US" smtClean="0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C3BDD4-E1EB-464A-8EA4-6C9B549AE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DE7AF9-E0AB-4C1C-B9E8-EF59B3F4615E}" type="datetimeFigureOut">
              <a:rPr lang="en-US" smtClean="0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FA6F16-CAF9-4883-9718-AD0563E595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766D4-325E-4737-99C1-216D43F9E2D2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EC0E8-7F73-42D0-8C82-16643F904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0F89E-4CB3-4708-ADAB-B424B388B162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ABB53-B804-49EC-AFFD-5E102C7B5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49295-08BA-4627-92BC-DBEA98F9DEE6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A909B-6ACA-49F3-B069-1CBA374EB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13717-641C-41B2-9F94-A33659356FB8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5BE72-FDBA-4285-92F5-2170FF58C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671CF-F570-400F-A93D-306FE9EF101B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C9A57-EBFA-401C-B9F0-2721AB0BE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BBCAE-7EB0-4D28-B91E-B7D2E84A1362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B4C2A-C5D6-439C-BBC1-268CA7CE6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9A8502-4140-4EFA-9545-7FF54BE7C570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D6A9F5-0CC1-48C3-A9D9-25619FF9D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  <p:sldLayoutId id="214748401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7054" y="228600"/>
            <a:ext cx="8375946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7054" y="1420814"/>
            <a:ext cx="8375946" cy="21280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0375" lvl="0" indent="-4603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13"/>
              </a:buBlip>
            </a:pPr>
            <a:r>
              <a:rPr lang="en-US" smtClean="0"/>
              <a:t>Click to edit Master text styles</a:t>
            </a:r>
          </a:p>
          <a:p>
            <a:pPr marL="460375" lvl="1" indent="-4603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13"/>
              </a:buBlip>
            </a:pPr>
            <a:r>
              <a:rPr lang="en-US" smtClean="0"/>
              <a:t>Second level</a:t>
            </a:r>
          </a:p>
          <a:p>
            <a:pPr marL="460375" lvl="2" indent="-4603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13"/>
              </a:buBlip>
            </a:pPr>
            <a:r>
              <a:rPr lang="en-US" smtClean="0"/>
              <a:t>Third level</a:t>
            </a:r>
          </a:p>
          <a:p>
            <a:pPr marL="460375" lvl="3" indent="-4603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13"/>
              </a:buBlip>
            </a:pPr>
            <a:r>
              <a:rPr lang="en-US" smtClean="0"/>
              <a:t>Fourth level</a:t>
            </a:r>
          </a:p>
          <a:p>
            <a:pPr marL="460375" lvl="4" indent="-4603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13"/>
              </a:buBlip>
            </a:pPr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>
          <a:ln w="3175">
            <a:noFill/>
          </a:ln>
          <a:gradFill flip="none" rotWithShape="1">
            <a:gsLst>
              <a:gs pos="0">
                <a:schemeClr val="accent2">
                  <a:lumMod val="50000"/>
                </a:schemeClr>
              </a:gs>
              <a:gs pos="36000">
                <a:schemeClr val="accent2">
                  <a:lumMod val="75000"/>
                </a:schemeClr>
              </a:gs>
              <a:gs pos="86000">
                <a:schemeClr val="accent2">
                  <a:lumMod val="50000"/>
                </a:schemeClr>
              </a:gs>
            </a:gsLst>
            <a:lin ang="5400000" scaled="0"/>
            <a:tileRect/>
          </a:gradFill>
          <a:effectLst/>
          <a:latin typeface="+mj-lt"/>
          <a:ea typeface="+mn-ea"/>
          <a:cs typeface="Arial" charset="0"/>
        </a:defRPr>
      </a:lvl1pPr>
    </p:titleStyle>
    <p:bodyStyle>
      <a:lvl1pPr marL="461963" indent="-461963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lang="en-US" sz="3200" kern="1200" dirty="0" smtClean="0">
          <a:solidFill>
            <a:schemeClr val="bg1"/>
          </a:solidFill>
          <a:latin typeface="+mn-lt"/>
          <a:ea typeface="+mn-ea"/>
          <a:cs typeface="+mn-cs"/>
        </a:defRPr>
      </a:lvl1pPr>
      <a:lvl2pPr marL="857250" indent="-3952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258888" indent="-40163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58938" indent="-4000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2055813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459A8502-4140-4EFA-9545-7FF54BE7C570}" type="datetimeFigureOut">
              <a:rPr lang="en-US" smtClean="0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09D6A9F5-0CC1-48C3-A9D9-25619FF9D1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533400"/>
            <a:ext cx="7772400" cy="2438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itannic Bold" pitchFamily="34" charset="0"/>
              </a:rPr>
              <a:t> </a:t>
            </a:r>
            <a:br>
              <a:rPr lang="en-US" sz="66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itannic Bold" pitchFamily="34" charset="0"/>
              </a:rPr>
            </a:br>
            <a:r>
              <a:rPr lang="en-US" sz="66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itannic Bold" pitchFamily="34" charset="0"/>
              </a:rPr>
              <a:t>ORIENTASI </a:t>
            </a:r>
            <a:br>
              <a:rPr lang="en-US" sz="66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itannic Bold" pitchFamily="34" charset="0"/>
              </a:rPr>
            </a:br>
            <a:r>
              <a:rPr lang="en-US" sz="6600" b="1" spc="50" dirty="0" smtClean="0">
                <a:ln w="3810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itannic Bold" pitchFamily="34" charset="0"/>
              </a:rPr>
              <a:t>KURIKULUM </a:t>
            </a:r>
            <a:endParaRPr lang="en-US" sz="6600" b="1" spc="50" dirty="0">
              <a:ln w="3810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PENDIDIKAN ASAS VOKASIONAL </a:t>
            </a:r>
          </a:p>
        </p:txBody>
      </p:sp>
      <p:pic>
        <p:nvPicPr>
          <p:cNvPr id="4" name="Picture 4" descr="G:\BKTV_2008\DATA BKTV 2009\Bahagian Pembangunan Kurikulum  (BPK) 2008\logo BPK 2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4048" y="6162675"/>
            <a:ext cx="764352" cy="6191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550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6248400" y="6226314"/>
            <a:ext cx="2895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1" i="1" dirty="0" err="1" smtClean="0">
                <a:latin typeface="Gill Sans MT" pitchFamily="34" charset="0"/>
              </a:rPr>
              <a:t>Sektor</a:t>
            </a:r>
            <a:r>
              <a:rPr lang="en-US" sz="1000" b="1" i="1" dirty="0" smtClean="0">
                <a:latin typeface="Gill Sans MT" pitchFamily="34" charset="0"/>
              </a:rPr>
              <a:t> </a:t>
            </a:r>
            <a:r>
              <a:rPr lang="en-US" sz="1000" b="1" i="1" dirty="0">
                <a:latin typeface="Gill Sans MT" pitchFamily="34" charset="0"/>
              </a:rPr>
              <a:t>Pendidikan </a:t>
            </a:r>
            <a:r>
              <a:rPr lang="en-US" sz="1000" b="1" i="1" dirty="0" smtClean="0">
                <a:latin typeface="Gill Sans MT" pitchFamily="34" charset="0"/>
              </a:rPr>
              <a:t>Teknikal &amp;  Vokasional</a:t>
            </a:r>
            <a:endParaRPr lang="en-US" sz="1000" b="1" i="1" dirty="0">
              <a:latin typeface="Gill Sans MT" pitchFamily="34" charset="0"/>
            </a:endParaRPr>
          </a:p>
          <a:p>
            <a:r>
              <a:rPr lang="en-US" sz="1000" b="1" i="1" dirty="0">
                <a:latin typeface="Gill Sans MT" pitchFamily="34" charset="0"/>
              </a:rPr>
              <a:t>Bahagian Pembangunan Kurikulum</a:t>
            </a:r>
          </a:p>
          <a:p>
            <a:r>
              <a:rPr lang="en-US" sz="1000" b="1" i="1" dirty="0">
                <a:latin typeface="Gill Sans MT" pitchFamily="34" charset="0"/>
              </a:rPr>
              <a:t>© </a:t>
            </a:r>
            <a:r>
              <a:rPr lang="en-US" sz="1000" b="1" i="1" dirty="0" smtClean="0">
                <a:latin typeface="Gill Sans MT" pitchFamily="34" charset="0"/>
              </a:rPr>
              <a:t>2011  </a:t>
            </a:r>
            <a:r>
              <a:rPr lang="en-US" sz="1000" b="1" i="1" dirty="0">
                <a:latin typeface="Gill Sans MT" pitchFamily="34" charset="0"/>
              </a:rPr>
              <a:t>Kementerian Pelajaran Malaysia </a:t>
            </a:r>
          </a:p>
        </p:txBody>
      </p:sp>
    </p:spTree>
    <p:extLst>
      <p:ext uri="{BB962C8B-B14F-4D97-AF65-F5344CB8AC3E}">
        <p14:creationId xmlns:p14="http://schemas.microsoft.com/office/powerpoint/2010/main" val="387822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103"/>
            <a:ext cx="8229600" cy="49429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Vokasional</a:t>
            </a:r>
            <a:r>
              <a:rPr lang="en-US" dirty="0" smtClean="0"/>
              <a:t>-Ting 2-3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608988"/>
              </p:ext>
            </p:extLst>
          </p:nvPr>
        </p:nvGraphicFramePr>
        <p:xfrm>
          <a:off x="83130" y="748125"/>
          <a:ext cx="8991600" cy="6050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870"/>
                <a:gridCol w="304800"/>
                <a:gridCol w="1524000"/>
                <a:gridCol w="2971800"/>
                <a:gridCol w="3131130"/>
              </a:tblGrid>
              <a:tr h="270049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BIDANG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KURSUS PAV (PILIHAN)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NOSS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– SIJIL KEMAHIRAN MALYSIA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70049"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TINGKATAN 2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TINGKATAN 3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91896">
                <a:tc rowSpan="4"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MEKANIKAL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Automotif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P-119-1 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Juruteknik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Automotif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TP-300-2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Juruteknik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Kenderaan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Motor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918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Motosikal</a:t>
                      </a:r>
                      <a:endParaRPr lang="en-MY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TP-118-1:2012 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Servis</a:t>
                      </a: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 &amp; 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Penyelenggaraan</a:t>
                      </a: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Motosikal</a:t>
                      </a:r>
                      <a:endParaRPr lang="en-MY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TP-118-2:2012 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Servis</a:t>
                      </a: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 &amp; 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Penyelenggaraan</a:t>
                      </a: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Motosikal</a:t>
                      </a:r>
                      <a:endParaRPr lang="en-MY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30115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Penyejukbekuan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dan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Penyamanan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Udara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ME-020-2:2012 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Peralatan</a:t>
                      </a: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Penyamanan</a:t>
                      </a: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Udara</a:t>
                      </a: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 HVAC -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Satu</a:t>
                      </a: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Fasa</a:t>
                      </a: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Pemasangan</a:t>
                      </a: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, Servicing, Troubleshooting &amp;  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Pembaikpulihan</a:t>
                      </a: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ME-020-2:2012 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Peralatan</a:t>
                      </a: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Penyamanan</a:t>
                      </a: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Udara</a:t>
                      </a: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 HVAC -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Satu</a:t>
                      </a: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Fasa</a:t>
                      </a: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Pemasangan</a:t>
                      </a: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, Servicing, Troubleshooting &amp;  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Pembaikpulihan</a:t>
                      </a: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30115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Kimpalan  Arka 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H-024-1 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Jurukimpal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Arka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Logam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Berperisai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Keluli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Karbon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H-024-2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Jurukimpal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Arka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Logam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Berperisai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Keluli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Karbon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Keluli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Tahan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Karat</a:t>
                      </a: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 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91896">
                <a:tc rowSpan="2"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ELEKTRIK /</a:t>
                      </a:r>
                      <a:r>
                        <a:rPr lang="en-US" sz="1200" baseline="0" dirty="0" smtClean="0">
                          <a:latin typeface="Arial" pitchFamily="34" charset="0"/>
                          <a:cs typeface="Arial" pitchFamily="34" charset="0"/>
                        </a:rPr>
                        <a:t> ELEKTRONIK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Pendawaian  Elektrik 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EE-320-2:2012 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Pemasangan</a:t>
                      </a: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 &amp; 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Penyelenggaraan</a:t>
                      </a: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Elektrik-Satu</a:t>
                      </a: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Fasa</a:t>
                      </a:r>
                      <a:endParaRPr lang="en-MY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EE-320-2:2012 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Pemasangan</a:t>
                      </a: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 &amp; 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Penyelenggaraan</a:t>
                      </a: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Elektrik-Satu</a:t>
                      </a: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Fasa</a:t>
                      </a:r>
                      <a:endParaRPr lang="en-MY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9189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Elektronik Audio Visual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MY" sz="1400">
                          <a:latin typeface="Arial" pitchFamily="34" charset="0"/>
                          <a:cs typeface="Arial" pitchFamily="34" charset="0"/>
                        </a:rPr>
                        <a:t>EE-021-2:2012 Pemasangan &amp; Troubleshooting Peralatan Elektronik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EE-021-2:2012 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Pemasangan</a:t>
                      </a: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 &amp; Troubleshooting 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Peralatan</a:t>
                      </a: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Elektronik</a:t>
                      </a:r>
                      <a:endParaRPr lang="en-MY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91896">
                <a:tc rowSpan="2"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PERTANIAN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Akuakultur 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AF-031-1  Operator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Akuakultur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AF-033-2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Juruteknik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Akuakultur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Hatceri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9189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Tanaman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AF-010-1 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Pekerja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Am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Tanaman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AF-010-2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Juruteknik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Tanaman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939170"/>
              </p:ext>
            </p:extLst>
          </p:nvPr>
        </p:nvGraphicFramePr>
        <p:xfrm>
          <a:off x="205903" y="1065313"/>
          <a:ext cx="8686006" cy="5524669"/>
        </p:xfrm>
        <a:graphic>
          <a:graphicData uri="http://schemas.openxmlformats.org/drawingml/2006/table">
            <a:tbl>
              <a:tblPr/>
              <a:tblGrid>
                <a:gridCol w="435461"/>
                <a:gridCol w="1080120"/>
                <a:gridCol w="2495157"/>
                <a:gridCol w="1726959"/>
                <a:gridCol w="1478057"/>
                <a:gridCol w="1470252"/>
              </a:tblGrid>
              <a:tr h="27858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BIL</a:t>
                      </a:r>
                      <a:endParaRPr lang="en-M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NEGERI</a:t>
                      </a:r>
                      <a:endParaRPr lang="en-M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NAMA SEKOLAH</a:t>
                      </a:r>
                      <a:endParaRPr lang="en-M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KEMUDAHAN</a:t>
                      </a:r>
                      <a:r>
                        <a:rPr lang="en-US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MPV</a:t>
                      </a:r>
                      <a:endParaRPr lang="en-M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TINGKATAN</a:t>
                      </a:r>
                      <a:r>
                        <a:rPr lang="en-US" sz="1400" b="1" baseline="0" dirty="0" smtClean="0"/>
                        <a:t> 2 DAN 3</a:t>
                      </a:r>
                      <a:endParaRPr lang="en-US" sz="1400" b="1" dirty="0"/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301548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M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M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M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M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KURSUS</a:t>
                      </a:r>
                      <a:r>
                        <a:rPr lang="en-US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PAV</a:t>
                      </a:r>
                      <a:endParaRPr lang="en-M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SKM (NOSS) </a:t>
                      </a:r>
                      <a:r>
                        <a:rPr lang="en-US" sz="14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Tahap</a:t>
                      </a:r>
                      <a:r>
                        <a:rPr lang="en-US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 1 / 2</a:t>
                      </a:r>
                      <a:endParaRPr lang="en-MY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5218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1.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Perlis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SMK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Arau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Arau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292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Rekaan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Jahitan</a:t>
                      </a:r>
                      <a:endParaRPr lang="en-US" sz="1200" baseline="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50292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Pakaian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 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Membuat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Pakaian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Pembuat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Pakaian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Wanita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96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2.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Kedah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SMK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Simpang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Kuala</a:t>
                      </a:r>
                      <a:b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05400 </a:t>
                      </a: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Alor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Setar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Membuat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Perabot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Pembuatan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Perabot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Pembuat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Perabot</a:t>
                      </a:r>
                      <a:endParaRPr lang="en-US" sz="12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00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3.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Times New Roman"/>
                          <a:cs typeface="Times New Roman"/>
                        </a:rPr>
                        <a:t>P.Pinang</a:t>
                      </a:r>
                      <a:endParaRPr lang="en-MY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SMK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Datuk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Haji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Mohd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Nor Ahmad</a:t>
                      </a:r>
                      <a:b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11700 </a:t>
                      </a: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Gelugor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Menservis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Motosikal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Motosikal</a:t>
                      </a:r>
                      <a:endParaRPr lang="en-MY" sz="12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 err="1" smtClean="0">
                          <a:latin typeface="Arial" pitchFamily="34" charset="0"/>
                          <a:cs typeface="Arial" pitchFamily="34" charset="0"/>
                        </a:rPr>
                        <a:t>Servis</a:t>
                      </a:r>
                      <a:r>
                        <a:rPr lang="en-MY" sz="1200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MY" sz="1200" dirty="0" err="1" smtClean="0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MY" sz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200" dirty="0" err="1" smtClean="0">
                          <a:latin typeface="Arial" pitchFamily="34" charset="0"/>
                          <a:cs typeface="Arial" pitchFamily="34" charset="0"/>
                        </a:rPr>
                        <a:t>Penyelenggaraan</a:t>
                      </a:r>
                      <a:r>
                        <a:rPr lang="en-MY" sz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200" dirty="0" err="1" smtClean="0">
                          <a:latin typeface="Arial" pitchFamily="34" charset="0"/>
                          <a:cs typeface="Arial" pitchFamily="34" charset="0"/>
                        </a:rPr>
                        <a:t>Motosikal</a:t>
                      </a:r>
                      <a:endParaRPr lang="en-MY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18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4.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Perak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SMK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Trolak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Selatan </a:t>
                      </a:r>
                      <a:b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Trolak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Menservis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Automobil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Automotif</a:t>
                      </a:r>
                      <a:endParaRPr lang="en-US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Juruteknik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Automatif</a:t>
                      </a:r>
                      <a:endParaRPr lang="en-US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218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5.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Times New Roman"/>
                          <a:cs typeface="Times New Roman"/>
                        </a:rPr>
                        <a:t>Selangor</a:t>
                      </a:r>
                      <a:endParaRPr lang="en-MY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SMK Sungai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Rawang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Sepang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Tanaman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Makanan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Tanaman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endParaRPr lang="en-US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Pekerja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Am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Tanaman</a:t>
                      </a:r>
                      <a:endParaRPr lang="en-US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71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6.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Times New Roman"/>
                          <a:cs typeface="Times New Roman"/>
                        </a:rPr>
                        <a:t>N. Sembilan</a:t>
                      </a:r>
                      <a:endParaRPr lang="en-MY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SMK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Dato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’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Sedia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Raja</a:t>
                      </a:r>
                      <a:b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71350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Rembau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Menservis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Peralatan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Penyejukan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Penyaman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Udara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Penyejubekuan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Penyamanan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Udara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 err="1" smtClean="0">
                          <a:latin typeface="Arial" pitchFamily="34" charset="0"/>
                          <a:cs typeface="Arial" pitchFamily="34" charset="0"/>
                        </a:rPr>
                        <a:t>Peralatan</a:t>
                      </a:r>
                      <a:r>
                        <a:rPr lang="en-MY" sz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200" dirty="0" err="1" smtClean="0">
                          <a:latin typeface="Arial" pitchFamily="34" charset="0"/>
                          <a:cs typeface="Arial" pitchFamily="34" charset="0"/>
                        </a:rPr>
                        <a:t>Penyamanan</a:t>
                      </a:r>
                      <a:r>
                        <a:rPr lang="en-MY" sz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200" dirty="0" err="1" smtClean="0">
                          <a:latin typeface="Arial" pitchFamily="34" charset="0"/>
                          <a:cs typeface="Arial" pitchFamily="34" charset="0"/>
                        </a:rPr>
                        <a:t>Udara</a:t>
                      </a:r>
                      <a:r>
                        <a:rPr lang="en-MY" sz="1200" dirty="0" smtClean="0">
                          <a:latin typeface="Arial" pitchFamily="34" charset="0"/>
                          <a:cs typeface="Arial" pitchFamily="34" charset="0"/>
                        </a:rPr>
                        <a:t> HVAC -</a:t>
                      </a:r>
                      <a:r>
                        <a:rPr lang="en-MY" sz="1200" dirty="0" err="1" smtClean="0">
                          <a:latin typeface="Arial" pitchFamily="34" charset="0"/>
                          <a:cs typeface="Arial" pitchFamily="34" charset="0"/>
                        </a:rPr>
                        <a:t>Satu</a:t>
                      </a:r>
                      <a:r>
                        <a:rPr lang="en-MY" sz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200" dirty="0" err="1" smtClean="0">
                          <a:latin typeface="Arial" pitchFamily="34" charset="0"/>
                          <a:cs typeface="Arial" pitchFamily="34" charset="0"/>
                        </a:rPr>
                        <a:t>Fasa</a:t>
                      </a:r>
                      <a:r>
                        <a:rPr lang="en-MY" sz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Udara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Domestik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218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7.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Times New Roman"/>
                          <a:cs typeface="Times New Roman"/>
                        </a:rPr>
                        <a:t>Melaka</a:t>
                      </a:r>
                      <a:endParaRPr lang="en-MY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SMK Seri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Pengkalan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Alor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Gajah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2920" indent="-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Rekaan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Jahitan</a:t>
                      </a:r>
                      <a:endParaRPr lang="en-US" sz="1200" baseline="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502920" indent="-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Pakaian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 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Membuat</a:t>
                      </a:r>
                      <a:r>
                        <a:rPr kumimoji="0"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Pakaian</a:t>
                      </a:r>
                      <a:endParaRPr kumimoji="0" lang="en-MY" sz="12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Pembuat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Pakaian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Wanita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20026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15 BUAH SMK UNTUK RINTIS PAV  TINGKATAN 2 (2013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</a:p>
          <a:p>
            <a:endParaRPr lang="en-MY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829543"/>
              </p:ext>
            </p:extLst>
          </p:nvPr>
        </p:nvGraphicFramePr>
        <p:xfrm>
          <a:off x="179512" y="908721"/>
          <a:ext cx="8784976" cy="5579337"/>
        </p:xfrm>
        <a:graphic>
          <a:graphicData uri="http://schemas.openxmlformats.org/drawingml/2006/table">
            <a:tbl>
              <a:tblPr/>
              <a:tblGrid>
                <a:gridCol w="436971"/>
                <a:gridCol w="1075197"/>
                <a:gridCol w="2808312"/>
                <a:gridCol w="1582079"/>
                <a:gridCol w="1395413"/>
                <a:gridCol w="1487004"/>
              </a:tblGrid>
              <a:tr h="27431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BIL</a:t>
                      </a:r>
                      <a:endParaRPr lang="en-M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NEGERI</a:t>
                      </a:r>
                      <a:endParaRPr lang="en-M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NAMA SEKOLAH</a:t>
                      </a:r>
                      <a:endParaRPr lang="en-M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KEMUDAHAN</a:t>
                      </a:r>
                      <a:r>
                        <a:rPr lang="en-US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MPV</a:t>
                      </a:r>
                      <a:endParaRPr lang="en-M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TINGKATAN</a:t>
                      </a:r>
                      <a:r>
                        <a:rPr lang="en-US" sz="1400" b="1" baseline="0" dirty="0" smtClean="0"/>
                        <a:t> 2 DAN 3</a:t>
                      </a:r>
                      <a:endParaRPr lang="en-US" sz="1400" b="1" dirty="0"/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274316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M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M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M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M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KURSUS</a:t>
                      </a:r>
                      <a:r>
                        <a:rPr lang="en-US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PAV</a:t>
                      </a:r>
                      <a:endParaRPr lang="en-M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SKM (NOSS)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Tahap</a:t>
                      </a:r>
                      <a:r>
                        <a:rPr lang="en-US" sz="1400" b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1 / 2</a:t>
                      </a:r>
                      <a:endParaRPr lang="en-MY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51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8.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Johor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SMK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Datok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Menteri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b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Batu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Pahat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Membuat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Perabot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Pembuatan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Perabot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Pembuat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Perabot</a:t>
                      </a:r>
                      <a:endParaRPr lang="en-US" sz="12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9.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Times New Roman"/>
                          <a:cs typeface="Times New Roman"/>
                        </a:rPr>
                        <a:t>Pahang</a:t>
                      </a:r>
                      <a:endParaRPr lang="en-MY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SMK Bukit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Goh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26050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Kuantan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Katering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Penyajian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Penyediaan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Makanan</a:t>
                      </a:r>
                      <a:endParaRPr lang="en-US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Pembantu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Penyediaan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Makanan</a:t>
                      </a:r>
                      <a:endParaRPr lang="en-US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3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10.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Terengganu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SMK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Saujana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22110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Setiu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Akuakultur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Haiwan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Rekreasi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Akuakultur</a:t>
                      </a:r>
                      <a:endParaRPr lang="en-US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Operator </a:t>
                      </a:r>
                      <a:r>
                        <a:rPr lang="en-US" sz="120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Akuakultur</a:t>
                      </a:r>
                      <a:r>
                        <a:rPr lang="en-US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MY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48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11.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Kelantan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SMK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Kubang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Kerian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2</a:t>
                      </a:r>
                      <a:b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Kota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Bharu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Katering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Penyajian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Penyediaan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Makanan</a:t>
                      </a:r>
                      <a:endParaRPr lang="en-US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Pembantu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Penyediaan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Makanan</a:t>
                      </a:r>
                      <a:endParaRPr lang="en-US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48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12.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Sabah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SMK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Beaufort</a:t>
                      </a:r>
                      <a:b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Beaufort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Katering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Penyajian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Penyediaan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Makanan</a:t>
                      </a:r>
                      <a:endParaRPr lang="en-US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Pembantu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Penyediaan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Makanan</a:t>
                      </a:r>
                      <a:endParaRPr lang="en-US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48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13.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Sarawak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SMK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Belaga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96900 </a:t>
                      </a: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Belaga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Pendawaian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Domestik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Pendawaian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Elektrik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 err="1" smtClean="0">
                          <a:latin typeface="Arial" pitchFamily="34" charset="0"/>
                          <a:cs typeface="Arial" pitchFamily="34" charset="0"/>
                        </a:rPr>
                        <a:t>Pemasangan</a:t>
                      </a:r>
                      <a:r>
                        <a:rPr lang="en-MY" sz="1200" dirty="0" smtClean="0">
                          <a:latin typeface="Arial" pitchFamily="34" charset="0"/>
                          <a:cs typeface="Arial" pitchFamily="34" charset="0"/>
                        </a:rPr>
                        <a:t> &amp; </a:t>
                      </a:r>
                      <a:r>
                        <a:rPr lang="en-MY" sz="1200" dirty="0" err="1" smtClean="0">
                          <a:latin typeface="Arial" pitchFamily="34" charset="0"/>
                          <a:cs typeface="Arial" pitchFamily="34" charset="0"/>
                        </a:rPr>
                        <a:t>Penyelenggaraan</a:t>
                      </a:r>
                      <a:r>
                        <a:rPr lang="en-MY" sz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200" dirty="0" err="1" smtClean="0">
                          <a:latin typeface="Arial" pitchFamily="34" charset="0"/>
                          <a:cs typeface="Arial" pitchFamily="34" charset="0"/>
                        </a:rPr>
                        <a:t>Elektrik-Satu</a:t>
                      </a:r>
                      <a:r>
                        <a:rPr lang="en-MY" sz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200" dirty="0" err="1" smtClean="0">
                          <a:latin typeface="Arial" pitchFamily="34" charset="0"/>
                          <a:cs typeface="Arial" pitchFamily="34" charset="0"/>
                        </a:rPr>
                        <a:t>Fasa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48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14.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WP KL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SMK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Setiawangsa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Kuala Lumpur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Hiasan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Dalaman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Dekorasi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Dalaman</a:t>
                      </a:r>
                      <a:endParaRPr lang="en-MY" sz="12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MY" sz="12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Pelukis</a:t>
                      </a:r>
                      <a:r>
                        <a:rPr lang="en-MY" sz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2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Rekaan</a:t>
                      </a:r>
                      <a:r>
                        <a:rPr lang="en-MY" sz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2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Dalaman</a:t>
                      </a:r>
                      <a:r>
                        <a:rPr lang="en-MY" sz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2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Rendah</a:t>
                      </a:r>
                      <a:endParaRPr lang="en-MY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24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15.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WP Labuan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SMK Taman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Perumahan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Bedaun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87028 Wilayah Persekutuan Labuan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Produksi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Multimedia</a:t>
                      </a:r>
                      <a:endParaRPr lang="en-MY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Visual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Animasi</a:t>
                      </a:r>
                      <a:endParaRPr lang="en-US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Artis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Visual 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Artis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latin typeface="+mj-lt"/>
                          <a:ea typeface="Times New Roman"/>
                          <a:cs typeface="Times New Roman"/>
                        </a:rPr>
                        <a:t>Animasi</a:t>
                      </a:r>
                      <a:endParaRPr lang="en-US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2564" marR="52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420026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15 BUAH SMK UNTUK RINTIS PAV  TINGKATAN 2 (2013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</a:p>
          <a:p>
            <a:endParaRPr lang="en-MY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0898"/>
            <a:ext cx="8229600" cy="71596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err="1" smtClean="0"/>
              <a:t>Pelaksanaan</a:t>
            </a:r>
            <a:r>
              <a:rPr lang="en-US" sz="2800" dirty="0" smtClean="0"/>
              <a:t> </a:t>
            </a:r>
            <a:r>
              <a:rPr lang="en-US" sz="2800" dirty="0" err="1" smtClean="0"/>
              <a:t>Kurikulum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Tingkatan</a:t>
            </a:r>
            <a:r>
              <a:rPr lang="en-US" sz="2800" dirty="0" smtClean="0"/>
              <a:t> 1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1454741"/>
            <a:ext cx="8229600" cy="44126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sz="2200" dirty="0" err="1" smtClean="0"/>
              <a:t>Skop</a:t>
            </a:r>
            <a:r>
              <a:rPr lang="en-US" sz="2200" dirty="0" smtClean="0"/>
              <a:t> </a:t>
            </a:r>
            <a:r>
              <a:rPr lang="en-US" sz="2200" dirty="0" err="1" smtClean="0"/>
              <a:t>Kandungan</a:t>
            </a:r>
            <a:r>
              <a:rPr lang="en-US" sz="2200" dirty="0" smtClean="0"/>
              <a:t> DSK 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sz="2200" dirty="0" err="1" smtClean="0"/>
              <a:t>Fleksibiliti</a:t>
            </a:r>
            <a:r>
              <a:rPr lang="en-US" sz="2200" dirty="0" smtClean="0"/>
              <a:t> </a:t>
            </a:r>
            <a:r>
              <a:rPr lang="en-US" sz="2200" dirty="0" err="1" smtClean="0"/>
              <a:t>kpd</a:t>
            </a:r>
            <a:r>
              <a:rPr lang="en-US" sz="2200" dirty="0" smtClean="0"/>
              <a:t> </a:t>
            </a:r>
            <a:r>
              <a:rPr lang="en-US" sz="2200" dirty="0" err="1" smtClean="0"/>
              <a:t>skop</a:t>
            </a:r>
            <a:r>
              <a:rPr lang="en-US" sz="2200" dirty="0" smtClean="0"/>
              <a:t> </a:t>
            </a:r>
            <a:r>
              <a:rPr lang="en-US" sz="2200" dirty="0" err="1" smtClean="0"/>
              <a:t>kandungan</a:t>
            </a:r>
            <a:endParaRPr lang="en-US" sz="2200" dirty="0" smtClean="0"/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sz="2200" dirty="0" err="1" smtClean="0"/>
              <a:t>Modul</a:t>
            </a:r>
            <a:r>
              <a:rPr lang="en-US" sz="2200" dirty="0" smtClean="0"/>
              <a:t> </a:t>
            </a:r>
            <a:r>
              <a:rPr lang="en-US" sz="2200" dirty="0" err="1" smtClean="0"/>
              <a:t>banyak</a:t>
            </a:r>
            <a:r>
              <a:rPr lang="en-US" sz="2200" dirty="0" smtClean="0"/>
              <a:t> </a:t>
            </a:r>
            <a:r>
              <a:rPr lang="en-US" sz="2200" dirty="0" err="1" smtClean="0"/>
              <a:t>membantu</a:t>
            </a:r>
            <a:r>
              <a:rPr lang="en-US" sz="2200" dirty="0" smtClean="0"/>
              <a:t> guru (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lengkap</a:t>
            </a:r>
            <a:r>
              <a:rPr lang="en-US" sz="2200" dirty="0" smtClean="0"/>
              <a:t>)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sz="2200" dirty="0" err="1"/>
              <a:t>Kesilapan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DSK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modul</a:t>
            </a:r>
            <a:r>
              <a:rPr lang="en-US" sz="2200" dirty="0"/>
              <a:t> (typo error</a:t>
            </a:r>
            <a:r>
              <a:rPr lang="en-US" sz="2200" dirty="0" smtClean="0"/>
              <a:t>)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sz="2200" dirty="0" smtClean="0"/>
              <a:t>Guru </a:t>
            </a:r>
            <a:r>
              <a:rPr lang="en-US" sz="2200" dirty="0" err="1" smtClean="0"/>
              <a:t>Pra</a:t>
            </a:r>
            <a:r>
              <a:rPr lang="en-US" sz="2200" dirty="0" smtClean="0"/>
              <a:t> </a:t>
            </a:r>
            <a:r>
              <a:rPr lang="en-US" sz="2200" dirty="0" err="1" smtClean="0"/>
              <a:t>Vokasional</a:t>
            </a:r>
            <a:r>
              <a:rPr lang="en-US" sz="2200" dirty="0" smtClean="0"/>
              <a:t> (Guru KHB </a:t>
            </a:r>
            <a:r>
              <a:rPr lang="en-US" sz="2200" dirty="0" err="1" smtClean="0"/>
              <a:t>dan</a:t>
            </a:r>
            <a:r>
              <a:rPr lang="en-US" sz="2200" dirty="0" smtClean="0"/>
              <a:t> MPV)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sz="2200" dirty="0" smtClean="0"/>
              <a:t>Guru </a:t>
            </a:r>
            <a:r>
              <a:rPr lang="en-US" sz="2200" dirty="0" err="1" smtClean="0"/>
              <a:t>Jati</a:t>
            </a:r>
            <a:r>
              <a:rPr lang="en-US" sz="2200" dirty="0" smtClean="0"/>
              <a:t> </a:t>
            </a:r>
            <a:r>
              <a:rPr lang="en-US" sz="2200" dirty="0" err="1" smtClean="0"/>
              <a:t>Diri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Teknologi</a:t>
            </a:r>
            <a:r>
              <a:rPr lang="en-US" sz="2200" dirty="0" smtClean="0"/>
              <a:t> </a:t>
            </a:r>
            <a:r>
              <a:rPr lang="en-US" sz="2200" dirty="0" err="1" smtClean="0"/>
              <a:t>Vokasional</a:t>
            </a:r>
            <a:r>
              <a:rPr lang="en-US" sz="2200" dirty="0" smtClean="0"/>
              <a:t> (Guru </a:t>
            </a:r>
            <a:r>
              <a:rPr lang="en-US" sz="2200" dirty="0" err="1" smtClean="0"/>
              <a:t>mata</a:t>
            </a:r>
            <a:r>
              <a:rPr lang="en-US" sz="2200" dirty="0" smtClean="0"/>
              <a:t> </a:t>
            </a:r>
            <a:r>
              <a:rPr lang="en-US" sz="2200" dirty="0" err="1" smtClean="0"/>
              <a:t>pelajaran</a:t>
            </a:r>
            <a:r>
              <a:rPr lang="en-US" sz="2200" dirty="0" smtClean="0"/>
              <a:t> </a:t>
            </a:r>
            <a:r>
              <a:rPr lang="en-US" sz="2200" dirty="0" err="1" smtClean="0"/>
              <a:t>berkaitan</a:t>
            </a:r>
            <a:r>
              <a:rPr lang="en-US" sz="2200" dirty="0" smtClean="0"/>
              <a:t>)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sz="2200" dirty="0" err="1" smtClean="0"/>
              <a:t>Perlu</a:t>
            </a:r>
            <a:r>
              <a:rPr lang="en-US" sz="2200" dirty="0" smtClean="0"/>
              <a:t> </a:t>
            </a:r>
            <a:r>
              <a:rPr lang="en-US" sz="2200" dirty="0" err="1" smtClean="0"/>
              <a:t>perbanyakkan</a:t>
            </a:r>
            <a:r>
              <a:rPr lang="en-US" sz="2200" dirty="0" smtClean="0"/>
              <a:t> </a:t>
            </a:r>
            <a:r>
              <a:rPr lang="en-US" sz="2200" dirty="0" err="1" smtClean="0"/>
              <a:t>aktiviti</a:t>
            </a:r>
            <a:r>
              <a:rPr lang="en-US" sz="2200" dirty="0" smtClean="0"/>
              <a:t> </a:t>
            </a:r>
            <a:r>
              <a:rPr lang="en-US" sz="2200" dirty="0" err="1" smtClean="0"/>
              <a:t>murid</a:t>
            </a:r>
            <a:r>
              <a:rPr lang="en-US" sz="2200" smtClean="0"/>
              <a:t> (P&amp;P)</a:t>
            </a:r>
            <a:endParaRPr lang="en-US" sz="2200" dirty="0" smtClean="0"/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sz="2200" dirty="0" err="1" smtClean="0"/>
              <a:t>Gunasama</a:t>
            </a:r>
            <a:r>
              <a:rPr lang="en-US" sz="2200" dirty="0" smtClean="0"/>
              <a:t> </a:t>
            </a:r>
            <a:r>
              <a:rPr lang="en-US" sz="2200" dirty="0" err="1" smtClean="0"/>
              <a:t>Bengkel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peralatan</a:t>
            </a:r>
            <a:r>
              <a:rPr lang="en-US" sz="2200" dirty="0" smtClean="0"/>
              <a:t> KHB </a:t>
            </a:r>
            <a:r>
              <a:rPr lang="en-US" sz="2200" dirty="0" err="1" smtClean="0"/>
              <a:t>dan</a:t>
            </a:r>
            <a:r>
              <a:rPr lang="en-US" sz="2200" dirty="0" smtClean="0"/>
              <a:t> MPV (</a:t>
            </a:r>
            <a:r>
              <a:rPr lang="en-US" sz="2200" dirty="0" err="1" smtClean="0"/>
              <a:t>Pra</a:t>
            </a:r>
            <a:r>
              <a:rPr lang="en-US" sz="2200" dirty="0" smtClean="0"/>
              <a:t> </a:t>
            </a:r>
            <a:r>
              <a:rPr lang="en-US" sz="2200" dirty="0" err="1" smtClean="0"/>
              <a:t>Vokasional</a:t>
            </a:r>
            <a:r>
              <a:rPr lang="en-US" sz="2200" dirty="0" smtClean="0"/>
              <a:t>)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sz="2200" dirty="0" err="1" smtClean="0"/>
              <a:t>Pelaksanaan</a:t>
            </a:r>
            <a:r>
              <a:rPr lang="en-US" sz="2200" dirty="0" smtClean="0"/>
              <a:t> </a:t>
            </a:r>
            <a:r>
              <a:rPr lang="en-US" sz="2200" dirty="0" err="1" smtClean="0"/>
              <a:t>Amali</a:t>
            </a:r>
            <a:r>
              <a:rPr lang="en-US" sz="2200" dirty="0" smtClean="0"/>
              <a:t> </a:t>
            </a:r>
            <a:r>
              <a:rPr lang="en-US" sz="2200" dirty="0" err="1" smtClean="0"/>
              <a:t>Pra</a:t>
            </a:r>
            <a:r>
              <a:rPr lang="en-US" sz="2200" dirty="0" smtClean="0"/>
              <a:t> </a:t>
            </a:r>
            <a:r>
              <a:rPr lang="en-US" sz="2200" dirty="0" err="1" smtClean="0"/>
              <a:t>Vokasional</a:t>
            </a:r>
            <a:endParaRPr lang="en-US" dirty="0" smtClean="0"/>
          </a:p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5585" y="274638"/>
            <a:ext cx="8458200" cy="94456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sz="2800" dirty="0" err="1" smtClean="0"/>
              <a:t>Fasa</a:t>
            </a:r>
            <a:r>
              <a:rPr lang="en-US" sz="2800" dirty="0" smtClean="0"/>
              <a:t> </a:t>
            </a:r>
            <a:r>
              <a:rPr lang="en-US" sz="2800" dirty="0" err="1" smtClean="0"/>
              <a:t>Pelaksanaan</a:t>
            </a:r>
            <a:r>
              <a:rPr lang="en-US" sz="2800" dirty="0" smtClean="0"/>
              <a:t> </a:t>
            </a:r>
            <a:r>
              <a:rPr lang="en-US" sz="2800" dirty="0" err="1" smtClean="0"/>
              <a:t>Kemahiran</a:t>
            </a:r>
            <a:r>
              <a:rPr lang="en-US" sz="2800" dirty="0" smtClean="0"/>
              <a:t> </a:t>
            </a:r>
            <a:r>
              <a:rPr lang="en-US" sz="2800" dirty="0" err="1" smtClean="0"/>
              <a:t>Vokasional</a:t>
            </a:r>
            <a:endParaRPr lang="en-MY" sz="2800" dirty="0"/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457200" y="1905010"/>
            <a:ext cx="8229600" cy="944562"/>
          </a:xfrm>
          <a:prstGeom prst="rect">
            <a:avLst/>
          </a:prstGeom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2400" dirty="0" err="1"/>
              <a:t>Tingkatan</a:t>
            </a:r>
            <a:r>
              <a:rPr lang="en-US" sz="2400" dirty="0"/>
              <a:t> 1 – </a:t>
            </a:r>
            <a:r>
              <a:rPr lang="en-US" sz="2400" dirty="0" err="1"/>
              <a:t>Pra</a:t>
            </a:r>
            <a:r>
              <a:rPr lang="en-US" sz="2400" dirty="0"/>
              <a:t> </a:t>
            </a:r>
            <a:r>
              <a:rPr lang="en-US" sz="2400" dirty="0" err="1"/>
              <a:t>Vokasional</a:t>
            </a:r>
            <a:r>
              <a:rPr lang="en-US" sz="2400" dirty="0"/>
              <a:t> (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elektif</a:t>
            </a:r>
            <a:r>
              <a:rPr lang="en-US" sz="2400" dirty="0"/>
              <a:t>)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457200" y="3248920"/>
            <a:ext cx="8229600" cy="9445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2400" dirty="0" err="1"/>
              <a:t>Tingkatan</a:t>
            </a:r>
            <a:r>
              <a:rPr lang="en-US" sz="2400" dirty="0"/>
              <a:t> 2 – </a:t>
            </a:r>
            <a:r>
              <a:rPr lang="en-US" sz="2400" dirty="0" err="1"/>
              <a:t>Kemahiran</a:t>
            </a:r>
            <a:r>
              <a:rPr lang="en-US" sz="2400" dirty="0"/>
              <a:t> </a:t>
            </a:r>
            <a:r>
              <a:rPr lang="en-US" sz="2400" dirty="0" err="1"/>
              <a:t>Spesifik</a:t>
            </a:r>
            <a:r>
              <a:rPr lang="en-US" sz="2400" dirty="0"/>
              <a:t> (SKM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smtClean="0"/>
              <a:t>1@2) </a:t>
            </a:r>
            <a:endParaRPr lang="en-US" sz="2400" dirty="0"/>
          </a:p>
        </p:txBody>
      </p:sp>
      <p:sp>
        <p:nvSpPr>
          <p:cNvPr id="9" name="Title 3"/>
          <p:cNvSpPr txBox="1">
            <a:spLocks/>
          </p:cNvSpPr>
          <p:nvPr/>
        </p:nvSpPr>
        <p:spPr bwMode="auto">
          <a:xfrm>
            <a:off x="457200" y="4622982"/>
            <a:ext cx="8229600" cy="944562"/>
          </a:xfrm>
          <a:prstGeom prst="rect">
            <a:avLst/>
          </a:prstGeom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2400" dirty="0" err="1"/>
              <a:t>Tingkatan</a:t>
            </a:r>
            <a:r>
              <a:rPr lang="en-US" sz="2400" dirty="0"/>
              <a:t> 3 – </a:t>
            </a:r>
            <a:r>
              <a:rPr lang="en-US" sz="2400" dirty="0" err="1"/>
              <a:t>Kemahiran</a:t>
            </a:r>
            <a:r>
              <a:rPr lang="en-US" sz="2400" dirty="0"/>
              <a:t> </a:t>
            </a:r>
            <a:r>
              <a:rPr lang="en-US" sz="2400" dirty="0" err="1"/>
              <a:t>Spesifik</a:t>
            </a:r>
            <a:r>
              <a:rPr lang="en-US" sz="2400" dirty="0"/>
              <a:t> (SKM </a:t>
            </a:r>
            <a:r>
              <a:rPr lang="en-US" sz="2400" dirty="0" err="1"/>
              <a:t>Tahap</a:t>
            </a:r>
            <a:r>
              <a:rPr lang="en-US" sz="2400" dirty="0"/>
              <a:t> 2)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333205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Tingkatan</a:t>
            </a:r>
            <a:r>
              <a:rPr lang="en-US" dirty="0" smtClean="0"/>
              <a:t> 2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83880" cy="41879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Rujuk</a:t>
            </a:r>
            <a:r>
              <a:rPr lang="en-US" sz="2400" dirty="0" smtClean="0"/>
              <a:t> </a:t>
            </a:r>
            <a:r>
              <a:rPr lang="en-US" sz="2400" dirty="0" err="1" smtClean="0"/>
              <a:t>Panduan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Penyediaan</a:t>
            </a:r>
            <a:r>
              <a:rPr lang="en-US" sz="2400" dirty="0" smtClean="0"/>
              <a:t> </a:t>
            </a:r>
            <a:r>
              <a:rPr lang="en-US" sz="2400" dirty="0" err="1" smtClean="0"/>
              <a:t>Jadual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Dokumen</a:t>
            </a:r>
            <a:r>
              <a:rPr lang="en-US" sz="2400" dirty="0" smtClean="0"/>
              <a:t> Standard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(NOSS </a:t>
            </a:r>
            <a:r>
              <a:rPr lang="en-US" sz="2400" dirty="0" err="1" smtClean="0"/>
              <a:t>disertakan</a:t>
            </a:r>
            <a:r>
              <a:rPr lang="en-US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Dokumen</a:t>
            </a:r>
            <a:r>
              <a:rPr lang="en-US" sz="2400" dirty="0" smtClean="0"/>
              <a:t> </a:t>
            </a:r>
            <a:r>
              <a:rPr lang="en-US" sz="2400" dirty="0" err="1" smtClean="0"/>
              <a:t>Modul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WIM (Written Instructional Module)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Merancang</a:t>
            </a:r>
            <a:r>
              <a:rPr lang="en-US" sz="2400" dirty="0" smtClean="0"/>
              <a:t> </a:t>
            </a:r>
            <a:r>
              <a:rPr lang="en-US" sz="2400" dirty="0" err="1" smtClean="0"/>
              <a:t>Pengajaran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Setahun</a:t>
            </a:r>
            <a:r>
              <a:rPr lang="en-US" sz="24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Pengurusan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bengkel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peralatan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Perancangan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pentaksiran</a:t>
            </a:r>
            <a:r>
              <a:rPr lang="en-US" sz="2400" dirty="0"/>
              <a:t> </a:t>
            </a:r>
            <a:r>
              <a:rPr lang="en-US" sz="2400" dirty="0" smtClean="0"/>
              <a:t>(SKM </a:t>
            </a:r>
            <a:r>
              <a:rPr lang="en-US" sz="2400" dirty="0" err="1" smtClean="0"/>
              <a:t>rujuk</a:t>
            </a:r>
            <a:r>
              <a:rPr lang="en-US" sz="2400" dirty="0" smtClean="0"/>
              <a:t> JPK)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96009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195" y="1784670"/>
            <a:ext cx="8686800" cy="2752725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/>
            </a:r>
            <a:br>
              <a:rPr lang="en-US" sz="7200" b="1" dirty="0" smtClean="0">
                <a:solidFill>
                  <a:srgbClr val="FF0000"/>
                </a:solidFill>
              </a:rPr>
            </a:br>
            <a:r>
              <a:rPr lang="en-US" sz="7200" dirty="0">
                <a:solidFill>
                  <a:srgbClr val="FF0000"/>
                </a:solidFill>
              </a:rPr>
              <a:t/>
            </a:r>
            <a:br>
              <a:rPr lang="en-US" sz="7200" dirty="0">
                <a:solidFill>
                  <a:srgbClr val="FF0000"/>
                </a:solidFill>
              </a:rPr>
            </a:br>
            <a:r>
              <a:rPr lang="en-US" sz="7200" dirty="0" smtClean="0">
                <a:solidFill>
                  <a:srgbClr val="FF0000"/>
                </a:solidFill>
              </a:rPr>
              <a:t/>
            </a:r>
            <a:br>
              <a:rPr lang="en-US" sz="7200" dirty="0" smtClean="0">
                <a:solidFill>
                  <a:srgbClr val="FF0000"/>
                </a:solidFill>
              </a:rPr>
            </a:br>
            <a:r>
              <a:rPr lang="en-US" sz="7200" dirty="0">
                <a:solidFill>
                  <a:srgbClr val="FF0000"/>
                </a:solidFill>
              </a:rPr>
              <a:t/>
            </a:r>
            <a:br>
              <a:rPr lang="en-US" sz="7200" dirty="0">
                <a:solidFill>
                  <a:srgbClr val="FF0000"/>
                </a:solidFill>
              </a:rPr>
            </a:br>
            <a:r>
              <a:rPr lang="en-US" sz="7200" dirty="0" smtClean="0">
                <a:solidFill>
                  <a:srgbClr val="FF0000"/>
                </a:solidFill>
              </a:rPr>
              <a:t/>
            </a:r>
            <a:br>
              <a:rPr lang="en-US" sz="7200" dirty="0" smtClean="0">
                <a:solidFill>
                  <a:srgbClr val="FF0000"/>
                </a:solidFill>
              </a:rPr>
            </a:br>
            <a:r>
              <a:rPr lang="en-US" sz="7200" dirty="0">
                <a:solidFill>
                  <a:srgbClr val="FF0000"/>
                </a:solidFill>
              </a:rPr>
              <a:t/>
            </a:r>
            <a:br>
              <a:rPr lang="en-US" sz="7200" dirty="0">
                <a:solidFill>
                  <a:srgbClr val="FF0000"/>
                </a:solidFill>
              </a:rPr>
            </a:br>
            <a:r>
              <a:rPr lang="en-US" sz="7200" b="1" dirty="0" err="1" smtClean="0">
                <a:solidFill>
                  <a:srgbClr val="FF0000"/>
                </a:solidFill>
              </a:rPr>
              <a:t>Terima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br>
              <a:rPr lang="en-US" sz="7200" b="1" dirty="0" smtClean="0">
                <a:solidFill>
                  <a:srgbClr val="FF0000"/>
                </a:solidFill>
              </a:rPr>
            </a:br>
            <a:r>
              <a:rPr lang="en-US" sz="7200" b="1" dirty="0" smtClean="0">
                <a:solidFill>
                  <a:srgbClr val="FF0000"/>
                </a:solidFill>
              </a:rPr>
              <a:t>kasih</a:t>
            </a:r>
            <a:br>
              <a:rPr lang="en-US" sz="7200" b="1" dirty="0" smtClean="0">
                <a:solidFill>
                  <a:srgbClr val="FF0000"/>
                </a:solidFill>
              </a:rPr>
            </a:br>
            <a:endParaRPr lang="en-US" sz="72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G:\BKTV_2008\DATA BKTV 2009\Lembaga Peperiksaan Malaysia (LPM)\Mesyuarat Instrumen Pentaksiran EE Nov 2008 M Suite Lido JB\Logo_LPM\KPM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0"/>
            <a:ext cx="898364" cy="8286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G:\BKTV_2008\DATA BKTV 2009\Bahagian Pembangunan Kurikulum  (BPK) 2008\logo BPK 20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66100" y="0"/>
            <a:ext cx="952500" cy="7715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64945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Arrow Connector 74"/>
          <p:cNvCxnSpPr/>
          <p:nvPr/>
        </p:nvCxnSpPr>
        <p:spPr>
          <a:xfrm rot="5400000" flipH="1" flipV="1">
            <a:off x="3510294" y="3915087"/>
            <a:ext cx="612000" cy="0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H="1" flipV="1">
            <a:off x="4769078" y="3294509"/>
            <a:ext cx="457200" cy="0"/>
          </a:xfrm>
          <a:prstGeom prst="straightConnector1">
            <a:avLst/>
          </a:prstGeom>
          <a:ln>
            <a:solidFill>
              <a:srgbClr val="FF330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5400000" flipH="1" flipV="1">
            <a:off x="2699856" y="2348816"/>
            <a:ext cx="1152000" cy="0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rot="16200000" flipH="1">
            <a:off x="4175744" y="1977431"/>
            <a:ext cx="756000" cy="1588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99"/>
          <p:cNvGrpSpPr/>
          <p:nvPr/>
        </p:nvGrpSpPr>
        <p:grpSpPr>
          <a:xfrm>
            <a:off x="5638800" y="4439284"/>
            <a:ext cx="2362200" cy="736958"/>
            <a:chOff x="6290667" y="4420234"/>
            <a:chExt cx="1184786" cy="972032"/>
          </a:xfrm>
        </p:grpSpPr>
        <p:cxnSp>
          <p:nvCxnSpPr>
            <p:cNvPr id="81" name="Straight Arrow Connector 80"/>
            <p:cNvCxnSpPr/>
            <p:nvPr/>
          </p:nvCxnSpPr>
          <p:spPr>
            <a:xfrm rot="5400000" flipH="1" flipV="1">
              <a:off x="6541060" y="5049472"/>
              <a:ext cx="684000" cy="1588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82"/>
            <p:cNvSpPr/>
            <p:nvPr/>
          </p:nvSpPr>
          <p:spPr>
            <a:xfrm>
              <a:off x="6290667" y="4420234"/>
              <a:ext cx="1184786" cy="288032"/>
            </a:xfrm>
            <a:custGeom>
              <a:avLst/>
              <a:gdLst>
                <a:gd name="connsiteX0" fmla="*/ 0 w 929148"/>
                <a:gd name="connsiteY0" fmla="*/ 486697 h 486697"/>
                <a:gd name="connsiteX1" fmla="*/ 0 w 929148"/>
                <a:gd name="connsiteY1" fmla="*/ 221226 h 486697"/>
                <a:gd name="connsiteX2" fmla="*/ 929148 w 929148"/>
                <a:gd name="connsiteY2" fmla="*/ 221226 h 486697"/>
                <a:gd name="connsiteX3" fmla="*/ 929148 w 929148"/>
                <a:gd name="connsiteY3" fmla="*/ 0 h 486697"/>
                <a:gd name="connsiteX0" fmla="*/ 0 w 929148"/>
                <a:gd name="connsiteY0" fmla="*/ 486697 h 486697"/>
                <a:gd name="connsiteX1" fmla="*/ 13054 w 929148"/>
                <a:gd name="connsiteY1" fmla="*/ 294549 h 486697"/>
                <a:gd name="connsiteX2" fmla="*/ 929148 w 929148"/>
                <a:gd name="connsiteY2" fmla="*/ 221226 h 486697"/>
                <a:gd name="connsiteX3" fmla="*/ 929148 w 929148"/>
                <a:gd name="connsiteY3" fmla="*/ 0 h 486697"/>
                <a:gd name="connsiteX0" fmla="*/ 0 w 929148"/>
                <a:gd name="connsiteY0" fmla="*/ 486697 h 486697"/>
                <a:gd name="connsiteX1" fmla="*/ 13054 w 929148"/>
                <a:gd name="connsiteY1" fmla="*/ 294549 h 486697"/>
                <a:gd name="connsiteX2" fmla="*/ 877150 w 929148"/>
                <a:gd name="connsiteY2" fmla="*/ 294549 h 486697"/>
                <a:gd name="connsiteX3" fmla="*/ 929148 w 929148"/>
                <a:gd name="connsiteY3" fmla="*/ 0 h 486697"/>
                <a:gd name="connsiteX0" fmla="*/ 0 w 949158"/>
                <a:gd name="connsiteY0" fmla="*/ 486697 h 486697"/>
                <a:gd name="connsiteX1" fmla="*/ 13054 w 949158"/>
                <a:gd name="connsiteY1" fmla="*/ 294549 h 486697"/>
                <a:gd name="connsiteX2" fmla="*/ 949158 w 949158"/>
                <a:gd name="connsiteY2" fmla="*/ 294549 h 486697"/>
                <a:gd name="connsiteX3" fmla="*/ 929148 w 949158"/>
                <a:gd name="connsiteY3" fmla="*/ 0 h 486697"/>
                <a:gd name="connsiteX0" fmla="*/ 0 w 965638"/>
                <a:gd name="connsiteY0" fmla="*/ 624196 h 624196"/>
                <a:gd name="connsiteX1" fmla="*/ 13054 w 965638"/>
                <a:gd name="connsiteY1" fmla="*/ 432048 h 624196"/>
                <a:gd name="connsiteX2" fmla="*/ 949158 w 965638"/>
                <a:gd name="connsiteY2" fmla="*/ 432048 h 624196"/>
                <a:gd name="connsiteX3" fmla="*/ 965638 w 965638"/>
                <a:gd name="connsiteY3" fmla="*/ 0 h 624196"/>
                <a:gd name="connsiteX0" fmla="*/ 0 w 965638"/>
                <a:gd name="connsiteY0" fmla="*/ 624196 h 648072"/>
                <a:gd name="connsiteX1" fmla="*/ 0 w 965638"/>
                <a:gd name="connsiteY1" fmla="*/ 648072 h 648072"/>
                <a:gd name="connsiteX2" fmla="*/ 13054 w 965638"/>
                <a:gd name="connsiteY2" fmla="*/ 432048 h 648072"/>
                <a:gd name="connsiteX3" fmla="*/ 949158 w 965638"/>
                <a:gd name="connsiteY3" fmla="*/ 432048 h 648072"/>
                <a:gd name="connsiteX4" fmla="*/ 965638 w 965638"/>
                <a:gd name="connsiteY4" fmla="*/ 0 h 648072"/>
                <a:gd name="connsiteX0" fmla="*/ 0 w 965638"/>
                <a:gd name="connsiteY0" fmla="*/ 624196 h 648072"/>
                <a:gd name="connsiteX1" fmla="*/ 0 w 965638"/>
                <a:gd name="connsiteY1" fmla="*/ 648072 h 648072"/>
                <a:gd name="connsiteX2" fmla="*/ 0 w 965638"/>
                <a:gd name="connsiteY2" fmla="*/ 432048 h 648072"/>
                <a:gd name="connsiteX3" fmla="*/ 949158 w 965638"/>
                <a:gd name="connsiteY3" fmla="*/ 432048 h 648072"/>
                <a:gd name="connsiteX4" fmla="*/ 965638 w 965638"/>
                <a:gd name="connsiteY4" fmla="*/ 0 h 648072"/>
                <a:gd name="connsiteX0" fmla="*/ 0 w 965638"/>
                <a:gd name="connsiteY0" fmla="*/ 624196 h 648072"/>
                <a:gd name="connsiteX1" fmla="*/ 0 w 965638"/>
                <a:gd name="connsiteY1" fmla="*/ 648072 h 648072"/>
                <a:gd name="connsiteX2" fmla="*/ 0 w 965638"/>
                <a:gd name="connsiteY2" fmla="*/ 432048 h 648072"/>
                <a:gd name="connsiteX3" fmla="*/ 965638 w 965638"/>
                <a:gd name="connsiteY3" fmla="*/ 432048 h 648072"/>
                <a:gd name="connsiteX4" fmla="*/ 965638 w 965638"/>
                <a:gd name="connsiteY4" fmla="*/ 0 h 648072"/>
                <a:gd name="connsiteX0" fmla="*/ 208429 w 1174067"/>
                <a:gd name="connsiteY0" fmla="*/ 624196 h 624196"/>
                <a:gd name="connsiteX1" fmla="*/ 0 w 1174067"/>
                <a:gd name="connsiteY1" fmla="*/ 202224 h 624196"/>
                <a:gd name="connsiteX2" fmla="*/ 208429 w 1174067"/>
                <a:gd name="connsiteY2" fmla="*/ 432048 h 624196"/>
                <a:gd name="connsiteX3" fmla="*/ 1174067 w 1174067"/>
                <a:gd name="connsiteY3" fmla="*/ 432048 h 624196"/>
                <a:gd name="connsiteX4" fmla="*/ 1174067 w 1174067"/>
                <a:gd name="connsiteY4" fmla="*/ 0 h 624196"/>
                <a:gd name="connsiteX0" fmla="*/ 208429 w 1174067"/>
                <a:gd name="connsiteY0" fmla="*/ 624196 h 624196"/>
                <a:gd name="connsiteX1" fmla="*/ 0 w 1174067"/>
                <a:gd name="connsiteY1" fmla="*/ 202224 h 624196"/>
                <a:gd name="connsiteX2" fmla="*/ 0 w 1174067"/>
                <a:gd name="connsiteY2" fmla="*/ 202224 h 624196"/>
                <a:gd name="connsiteX3" fmla="*/ 208429 w 1174067"/>
                <a:gd name="connsiteY3" fmla="*/ 432048 h 624196"/>
                <a:gd name="connsiteX4" fmla="*/ 1174067 w 1174067"/>
                <a:gd name="connsiteY4" fmla="*/ 432048 h 624196"/>
                <a:gd name="connsiteX5" fmla="*/ 1174067 w 1174067"/>
                <a:gd name="connsiteY5" fmla="*/ 0 h 624196"/>
                <a:gd name="connsiteX0" fmla="*/ 329134 w 1294772"/>
                <a:gd name="connsiteY0" fmla="*/ 624196 h 634272"/>
                <a:gd name="connsiteX1" fmla="*/ 0 w 1294772"/>
                <a:gd name="connsiteY1" fmla="*/ 634272 h 634272"/>
                <a:gd name="connsiteX2" fmla="*/ 120705 w 1294772"/>
                <a:gd name="connsiteY2" fmla="*/ 202224 h 634272"/>
                <a:gd name="connsiteX3" fmla="*/ 120705 w 1294772"/>
                <a:gd name="connsiteY3" fmla="*/ 202224 h 634272"/>
                <a:gd name="connsiteX4" fmla="*/ 329134 w 1294772"/>
                <a:gd name="connsiteY4" fmla="*/ 432048 h 634272"/>
                <a:gd name="connsiteX5" fmla="*/ 1294772 w 1294772"/>
                <a:gd name="connsiteY5" fmla="*/ 432048 h 634272"/>
                <a:gd name="connsiteX6" fmla="*/ 1294772 w 1294772"/>
                <a:gd name="connsiteY6" fmla="*/ 0 h 634272"/>
                <a:gd name="connsiteX0" fmla="*/ 329134 w 1294772"/>
                <a:gd name="connsiteY0" fmla="*/ 624196 h 792088"/>
                <a:gd name="connsiteX1" fmla="*/ 181057 w 1294772"/>
                <a:gd name="connsiteY1" fmla="*/ 792088 h 792088"/>
                <a:gd name="connsiteX2" fmla="*/ 0 w 1294772"/>
                <a:gd name="connsiteY2" fmla="*/ 634272 h 792088"/>
                <a:gd name="connsiteX3" fmla="*/ 120705 w 1294772"/>
                <a:gd name="connsiteY3" fmla="*/ 202224 h 792088"/>
                <a:gd name="connsiteX4" fmla="*/ 120705 w 1294772"/>
                <a:gd name="connsiteY4" fmla="*/ 202224 h 792088"/>
                <a:gd name="connsiteX5" fmla="*/ 329134 w 1294772"/>
                <a:gd name="connsiteY5" fmla="*/ 432048 h 792088"/>
                <a:gd name="connsiteX6" fmla="*/ 1294772 w 1294772"/>
                <a:gd name="connsiteY6" fmla="*/ 432048 h 792088"/>
                <a:gd name="connsiteX7" fmla="*/ 1294772 w 1294772"/>
                <a:gd name="connsiteY7" fmla="*/ 0 h 792088"/>
                <a:gd name="connsiteX0" fmla="*/ 329134 w 1294772"/>
                <a:gd name="connsiteY0" fmla="*/ 624196 h 792088"/>
                <a:gd name="connsiteX1" fmla="*/ 120705 w 1294772"/>
                <a:gd name="connsiteY1" fmla="*/ 144016 h 792088"/>
                <a:gd name="connsiteX2" fmla="*/ 181057 w 1294772"/>
                <a:gd name="connsiteY2" fmla="*/ 792088 h 792088"/>
                <a:gd name="connsiteX3" fmla="*/ 0 w 1294772"/>
                <a:gd name="connsiteY3" fmla="*/ 634272 h 792088"/>
                <a:gd name="connsiteX4" fmla="*/ 120705 w 1294772"/>
                <a:gd name="connsiteY4" fmla="*/ 202224 h 792088"/>
                <a:gd name="connsiteX5" fmla="*/ 120705 w 1294772"/>
                <a:gd name="connsiteY5" fmla="*/ 202224 h 792088"/>
                <a:gd name="connsiteX6" fmla="*/ 329134 w 1294772"/>
                <a:gd name="connsiteY6" fmla="*/ 432048 h 792088"/>
                <a:gd name="connsiteX7" fmla="*/ 1294772 w 1294772"/>
                <a:gd name="connsiteY7" fmla="*/ 432048 h 792088"/>
                <a:gd name="connsiteX8" fmla="*/ 1294772 w 1294772"/>
                <a:gd name="connsiteY8" fmla="*/ 0 h 792088"/>
                <a:gd name="connsiteX0" fmla="*/ 329134 w 1294772"/>
                <a:gd name="connsiteY0" fmla="*/ 624196 h 792088"/>
                <a:gd name="connsiteX1" fmla="*/ 120705 w 1294772"/>
                <a:gd name="connsiteY1" fmla="*/ 144016 h 792088"/>
                <a:gd name="connsiteX2" fmla="*/ 181057 w 1294772"/>
                <a:gd name="connsiteY2" fmla="*/ 792088 h 792088"/>
                <a:gd name="connsiteX3" fmla="*/ 0 w 1294772"/>
                <a:gd name="connsiteY3" fmla="*/ 634272 h 792088"/>
                <a:gd name="connsiteX4" fmla="*/ 120705 w 1294772"/>
                <a:gd name="connsiteY4" fmla="*/ 202224 h 792088"/>
                <a:gd name="connsiteX5" fmla="*/ 120705 w 1294772"/>
                <a:gd name="connsiteY5" fmla="*/ 202224 h 792088"/>
                <a:gd name="connsiteX6" fmla="*/ 329134 w 1294772"/>
                <a:gd name="connsiteY6" fmla="*/ 432048 h 792088"/>
                <a:gd name="connsiteX7" fmla="*/ 1294772 w 1294772"/>
                <a:gd name="connsiteY7" fmla="*/ 432048 h 792088"/>
                <a:gd name="connsiteX8" fmla="*/ 1294772 w 1294772"/>
                <a:gd name="connsiteY8" fmla="*/ 0 h 792088"/>
                <a:gd name="connsiteX0" fmla="*/ 329134 w 1294772"/>
                <a:gd name="connsiteY0" fmla="*/ 624196 h 792088"/>
                <a:gd name="connsiteX1" fmla="*/ 120705 w 1294772"/>
                <a:gd name="connsiteY1" fmla="*/ 144016 h 792088"/>
                <a:gd name="connsiteX2" fmla="*/ 181057 w 1294772"/>
                <a:gd name="connsiteY2" fmla="*/ 792088 h 792088"/>
                <a:gd name="connsiteX3" fmla="*/ 0 w 1294772"/>
                <a:gd name="connsiteY3" fmla="*/ 634272 h 792088"/>
                <a:gd name="connsiteX4" fmla="*/ 120705 w 1294772"/>
                <a:gd name="connsiteY4" fmla="*/ 202224 h 792088"/>
                <a:gd name="connsiteX5" fmla="*/ 120705 w 1294772"/>
                <a:gd name="connsiteY5" fmla="*/ 202224 h 792088"/>
                <a:gd name="connsiteX6" fmla="*/ 329134 w 1294772"/>
                <a:gd name="connsiteY6" fmla="*/ 432048 h 792088"/>
                <a:gd name="connsiteX7" fmla="*/ 1294772 w 1294772"/>
                <a:gd name="connsiteY7" fmla="*/ 432048 h 792088"/>
                <a:gd name="connsiteX8" fmla="*/ 1294772 w 1294772"/>
                <a:gd name="connsiteY8" fmla="*/ 0 h 792088"/>
                <a:gd name="connsiteX0" fmla="*/ 329134 w 1294772"/>
                <a:gd name="connsiteY0" fmla="*/ 624196 h 792088"/>
                <a:gd name="connsiteX1" fmla="*/ 120705 w 1294772"/>
                <a:gd name="connsiteY1" fmla="*/ 144016 h 792088"/>
                <a:gd name="connsiteX2" fmla="*/ 181057 w 1294772"/>
                <a:gd name="connsiteY2" fmla="*/ 792088 h 792088"/>
                <a:gd name="connsiteX3" fmla="*/ 0 w 1294772"/>
                <a:gd name="connsiteY3" fmla="*/ 634272 h 792088"/>
                <a:gd name="connsiteX4" fmla="*/ 120705 w 1294772"/>
                <a:gd name="connsiteY4" fmla="*/ 202224 h 792088"/>
                <a:gd name="connsiteX5" fmla="*/ 120705 w 1294772"/>
                <a:gd name="connsiteY5" fmla="*/ 202224 h 792088"/>
                <a:gd name="connsiteX6" fmla="*/ 329134 w 1294772"/>
                <a:gd name="connsiteY6" fmla="*/ 432048 h 792088"/>
                <a:gd name="connsiteX7" fmla="*/ 1294772 w 1294772"/>
                <a:gd name="connsiteY7" fmla="*/ 432048 h 792088"/>
                <a:gd name="connsiteX8" fmla="*/ 1294772 w 1294772"/>
                <a:gd name="connsiteY8" fmla="*/ 0 h 792088"/>
                <a:gd name="connsiteX0" fmla="*/ 329134 w 1294772"/>
                <a:gd name="connsiteY0" fmla="*/ 624196 h 792088"/>
                <a:gd name="connsiteX1" fmla="*/ 120705 w 1294772"/>
                <a:gd name="connsiteY1" fmla="*/ 144016 h 792088"/>
                <a:gd name="connsiteX2" fmla="*/ 181057 w 1294772"/>
                <a:gd name="connsiteY2" fmla="*/ 792088 h 792088"/>
                <a:gd name="connsiteX3" fmla="*/ 0 w 1294772"/>
                <a:gd name="connsiteY3" fmla="*/ 576064 h 792088"/>
                <a:gd name="connsiteX4" fmla="*/ 120705 w 1294772"/>
                <a:gd name="connsiteY4" fmla="*/ 202224 h 792088"/>
                <a:gd name="connsiteX5" fmla="*/ 120705 w 1294772"/>
                <a:gd name="connsiteY5" fmla="*/ 202224 h 792088"/>
                <a:gd name="connsiteX6" fmla="*/ 329134 w 1294772"/>
                <a:gd name="connsiteY6" fmla="*/ 432048 h 792088"/>
                <a:gd name="connsiteX7" fmla="*/ 1294772 w 1294772"/>
                <a:gd name="connsiteY7" fmla="*/ 432048 h 792088"/>
                <a:gd name="connsiteX8" fmla="*/ 1294772 w 1294772"/>
                <a:gd name="connsiteY8" fmla="*/ 0 h 792088"/>
                <a:gd name="connsiteX0" fmla="*/ 301762 w 1294772"/>
                <a:gd name="connsiteY0" fmla="*/ 576064 h 792088"/>
                <a:gd name="connsiteX1" fmla="*/ 120705 w 1294772"/>
                <a:gd name="connsiteY1" fmla="*/ 144016 h 792088"/>
                <a:gd name="connsiteX2" fmla="*/ 181057 w 1294772"/>
                <a:gd name="connsiteY2" fmla="*/ 792088 h 792088"/>
                <a:gd name="connsiteX3" fmla="*/ 0 w 1294772"/>
                <a:gd name="connsiteY3" fmla="*/ 576064 h 792088"/>
                <a:gd name="connsiteX4" fmla="*/ 120705 w 1294772"/>
                <a:gd name="connsiteY4" fmla="*/ 202224 h 792088"/>
                <a:gd name="connsiteX5" fmla="*/ 120705 w 1294772"/>
                <a:gd name="connsiteY5" fmla="*/ 202224 h 792088"/>
                <a:gd name="connsiteX6" fmla="*/ 329134 w 1294772"/>
                <a:gd name="connsiteY6" fmla="*/ 432048 h 792088"/>
                <a:gd name="connsiteX7" fmla="*/ 1294772 w 1294772"/>
                <a:gd name="connsiteY7" fmla="*/ 432048 h 792088"/>
                <a:gd name="connsiteX8" fmla="*/ 1294772 w 1294772"/>
                <a:gd name="connsiteY8" fmla="*/ 0 h 792088"/>
                <a:gd name="connsiteX0" fmla="*/ 301762 w 1294772"/>
                <a:gd name="connsiteY0" fmla="*/ 576064 h 792088"/>
                <a:gd name="connsiteX1" fmla="*/ 120705 w 1294772"/>
                <a:gd name="connsiteY1" fmla="*/ 144016 h 792088"/>
                <a:gd name="connsiteX2" fmla="*/ 181057 w 1294772"/>
                <a:gd name="connsiteY2" fmla="*/ 792088 h 792088"/>
                <a:gd name="connsiteX3" fmla="*/ 0 w 1294772"/>
                <a:gd name="connsiteY3" fmla="*/ 576064 h 792088"/>
                <a:gd name="connsiteX4" fmla="*/ 120705 w 1294772"/>
                <a:gd name="connsiteY4" fmla="*/ 202224 h 792088"/>
                <a:gd name="connsiteX5" fmla="*/ 120705 w 1294772"/>
                <a:gd name="connsiteY5" fmla="*/ 202224 h 792088"/>
                <a:gd name="connsiteX6" fmla="*/ 329134 w 1294772"/>
                <a:gd name="connsiteY6" fmla="*/ 432048 h 792088"/>
                <a:gd name="connsiteX7" fmla="*/ 1294772 w 1294772"/>
                <a:gd name="connsiteY7" fmla="*/ 432048 h 792088"/>
                <a:gd name="connsiteX8" fmla="*/ 1294772 w 1294772"/>
                <a:gd name="connsiteY8" fmla="*/ 0 h 792088"/>
                <a:gd name="connsiteX0" fmla="*/ 301762 w 1294772"/>
                <a:gd name="connsiteY0" fmla="*/ 576064 h 792088"/>
                <a:gd name="connsiteX1" fmla="*/ 120705 w 1294772"/>
                <a:gd name="connsiteY1" fmla="*/ 144016 h 792088"/>
                <a:gd name="connsiteX2" fmla="*/ 181057 w 1294772"/>
                <a:gd name="connsiteY2" fmla="*/ 792088 h 792088"/>
                <a:gd name="connsiteX3" fmla="*/ 0 w 1294772"/>
                <a:gd name="connsiteY3" fmla="*/ 576064 h 792088"/>
                <a:gd name="connsiteX4" fmla="*/ 120705 w 1294772"/>
                <a:gd name="connsiteY4" fmla="*/ 202224 h 792088"/>
                <a:gd name="connsiteX5" fmla="*/ 120705 w 1294772"/>
                <a:gd name="connsiteY5" fmla="*/ 202224 h 792088"/>
                <a:gd name="connsiteX6" fmla="*/ 301762 w 1294772"/>
                <a:gd name="connsiteY6" fmla="*/ 432048 h 792088"/>
                <a:gd name="connsiteX7" fmla="*/ 1294772 w 1294772"/>
                <a:gd name="connsiteY7" fmla="*/ 432048 h 792088"/>
                <a:gd name="connsiteX8" fmla="*/ 1294772 w 1294772"/>
                <a:gd name="connsiteY8" fmla="*/ 0 h 792088"/>
                <a:gd name="connsiteX0" fmla="*/ 301762 w 1294772"/>
                <a:gd name="connsiteY0" fmla="*/ 576064 h 792088"/>
                <a:gd name="connsiteX1" fmla="*/ 120705 w 1294772"/>
                <a:gd name="connsiteY1" fmla="*/ 144016 h 792088"/>
                <a:gd name="connsiteX2" fmla="*/ 181057 w 1294772"/>
                <a:gd name="connsiteY2" fmla="*/ 792088 h 792088"/>
                <a:gd name="connsiteX3" fmla="*/ 0 w 1294772"/>
                <a:gd name="connsiteY3" fmla="*/ 576064 h 792088"/>
                <a:gd name="connsiteX4" fmla="*/ 120705 w 1294772"/>
                <a:gd name="connsiteY4" fmla="*/ 202224 h 792088"/>
                <a:gd name="connsiteX5" fmla="*/ 120705 w 1294772"/>
                <a:gd name="connsiteY5" fmla="*/ 202224 h 792088"/>
                <a:gd name="connsiteX6" fmla="*/ 301762 w 1294772"/>
                <a:gd name="connsiteY6" fmla="*/ 432048 h 792088"/>
                <a:gd name="connsiteX7" fmla="*/ 1294772 w 1294772"/>
                <a:gd name="connsiteY7" fmla="*/ 432048 h 792088"/>
                <a:gd name="connsiteX8" fmla="*/ 1294772 w 1294772"/>
                <a:gd name="connsiteY8" fmla="*/ 0 h 792088"/>
                <a:gd name="connsiteX0" fmla="*/ 301762 w 1294772"/>
                <a:gd name="connsiteY0" fmla="*/ 0 h 792088"/>
                <a:gd name="connsiteX1" fmla="*/ 120705 w 1294772"/>
                <a:gd name="connsiteY1" fmla="*/ 144016 h 792088"/>
                <a:gd name="connsiteX2" fmla="*/ 181057 w 1294772"/>
                <a:gd name="connsiteY2" fmla="*/ 792088 h 792088"/>
                <a:gd name="connsiteX3" fmla="*/ 0 w 1294772"/>
                <a:gd name="connsiteY3" fmla="*/ 576064 h 792088"/>
                <a:gd name="connsiteX4" fmla="*/ 120705 w 1294772"/>
                <a:gd name="connsiteY4" fmla="*/ 202224 h 792088"/>
                <a:gd name="connsiteX5" fmla="*/ 120705 w 1294772"/>
                <a:gd name="connsiteY5" fmla="*/ 202224 h 792088"/>
                <a:gd name="connsiteX6" fmla="*/ 301762 w 1294772"/>
                <a:gd name="connsiteY6" fmla="*/ 432048 h 792088"/>
                <a:gd name="connsiteX7" fmla="*/ 1294772 w 1294772"/>
                <a:gd name="connsiteY7" fmla="*/ 432048 h 792088"/>
                <a:gd name="connsiteX8" fmla="*/ 1294772 w 1294772"/>
                <a:gd name="connsiteY8" fmla="*/ 0 h 792088"/>
                <a:gd name="connsiteX0" fmla="*/ 301762 w 1294772"/>
                <a:gd name="connsiteY0" fmla="*/ 0 h 792088"/>
                <a:gd name="connsiteX1" fmla="*/ 120705 w 1294772"/>
                <a:gd name="connsiteY1" fmla="*/ 144016 h 792088"/>
                <a:gd name="connsiteX2" fmla="*/ 181057 w 1294772"/>
                <a:gd name="connsiteY2" fmla="*/ 792088 h 792088"/>
                <a:gd name="connsiteX3" fmla="*/ 0 w 1294772"/>
                <a:gd name="connsiteY3" fmla="*/ 576064 h 792088"/>
                <a:gd name="connsiteX4" fmla="*/ 120705 w 1294772"/>
                <a:gd name="connsiteY4" fmla="*/ 202224 h 792088"/>
                <a:gd name="connsiteX5" fmla="*/ 120705 w 1294772"/>
                <a:gd name="connsiteY5" fmla="*/ 216024 h 792088"/>
                <a:gd name="connsiteX6" fmla="*/ 301762 w 1294772"/>
                <a:gd name="connsiteY6" fmla="*/ 432048 h 792088"/>
                <a:gd name="connsiteX7" fmla="*/ 1294772 w 1294772"/>
                <a:gd name="connsiteY7" fmla="*/ 432048 h 792088"/>
                <a:gd name="connsiteX8" fmla="*/ 1294772 w 1294772"/>
                <a:gd name="connsiteY8" fmla="*/ 0 h 792088"/>
                <a:gd name="connsiteX0" fmla="*/ 301762 w 1294772"/>
                <a:gd name="connsiteY0" fmla="*/ 0 h 792088"/>
                <a:gd name="connsiteX1" fmla="*/ 120705 w 1294772"/>
                <a:gd name="connsiteY1" fmla="*/ 144016 h 792088"/>
                <a:gd name="connsiteX2" fmla="*/ 181057 w 1294772"/>
                <a:gd name="connsiteY2" fmla="*/ 792088 h 792088"/>
                <a:gd name="connsiteX3" fmla="*/ 0 w 1294772"/>
                <a:gd name="connsiteY3" fmla="*/ 576064 h 792088"/>
                <a:gd name="connsiteX4" fmla="*/ 120705 w 1294772"/>
                <a:gd name="connsiteY4" fmla="*/ 216024 h 792088"/>
                <a:gd name="connsiteX5" fmla="*/ 120705 w 1294772"/>
                <a:gd name="connsiteY5" fmla="*/ 216024 h 792088"/>
                <a:gd name="connsiteX6" fmla="*/ 301762 w 1294772"/>
                <a:gd name="connsiteY6" fmla="*/ 432048 h 792088"/>
                <a:gd name="connsiteX7" fmla="*/ 1294772 w 1294772"/>
                <a:gd name="connsiteY7" fmla="*/ 432048 h 792088"/>
                <a:gd name="connsiteX8" fmla="*/ 1294772 w 1294772"/>
                <a:gd name="connsiteY8" fmla="*/ 0 h 792088"/>
                <a:gd name="connsiteX0" fmla="*/ 301762 w 1294772"/>
                <a:gd name="connsiteY0" fmla="*/ 0 h 792088"/>
                <a:gd name="connsiteX1" fmla="*/ 120705 w 1294772"/>
                <a:gd name="connsiteY1" fmla="*/ 144016 h 792088"/>
                <a:gd name="connsiteX2" fmla="*/ 181057 w 1294772"/>
                <a:gd name="connsiteY2" fmla="*/ 360040 h 792088"/>
                <a:gd name="connsiteX3" fmla="*/ 181057 w 1294772"/>
                <a:gd name="connsiteY3" fmla="*/ 792088 h 792088"/>
                <a:gd name="connsiteX4" fmla="*/ 0 w 1294772"/>
                <a:gd name="connsiteY4" fmla="*/ 576064 h 792088"/>
                <a:gd name="connsiteX5" fmla="*/ 120705 w 1294772"/>
                <a:gd name="connsiteY5" fmla="*/ 216024 h 792088"/>
                <a:gd name="connsiteX6" fmla="*/ 120705 w 1294772"/>
                <a:gd name="connsiteY6" fmla="*/ 216024 h 792088"/>
                <a:gd name="connsiteX7" fmla="*/ 301762 w 1294772"/>
                <a:gd name="connsiteY7" fmla="*/ 432048 h 792088"/>
                <a:gd name="connsiteX8" fmla="*/ 1294772 w 1294772"/>
                <a:gd name="connsiteY8" fmla="*/ 432048 h 792088"/>
                <a:gd name="connsiteX9" fmla="*/ 1294772 w 1294772"/>
                <a:gd name="connsiteY9" fmla="*/ 0 h 792088"/>
                <a:gd name="connsiteX0" fmla="*/ 301762 w 1294772"/>
                <a:gd name="connsiteY0" fmla="*/ 0 h 792088"/>
                <a:gd name="connsiteX1" fmla="*/ 120705 w 1294772"/>
                <a:gd name="connsiteY1" fmla="*/ 144016 h 792088"/>
                <a:gd name="connsiteX2" fmla="*/ 181057 w 1294772"/>
                <a:gd name="connsiteY2" fmla="*/ 360040 h 792088"/>
                <a:gd name="connsiteX3" fmla="*/ 181057 w 1294772"/>
                <a:gd name="connsiteY3" fmla="*/ 792088 h 792088"/>
                <a:gd name="connsiteX4" fmla="*/ 0 w 1294772"/>
                <a:gd name="connsiteY4" fmla="*/ 576064 h 792088"/>
                <a:gd name="connsiteX5" fmla="*/ 120705 w 1294772"/>
                <a:gd name="connsiteY5" fmla="*/ 216024 h 792088"/>
                <a:gd name="connsiteX6" fmla="*/ 120705 w 1294772"/>
                <a:gd name="connsiteY6" fmla="*/ 216024 h 792088"/>
                <a:gd name="connsiteX7" fmla="*/ 301762 w 1294772"/>
                <a:gd name="connsiteY7" fmla="*/ 432048 h 792088"/>
                <a:gd name="connsiteX8" fmla="*/ 1294772 w 1294772"/>
                <a:gd name="connsiteY8" fmla="*/ 432048 h 792088"/>
                <a:gd name="connsiteX9" fmla="*/ 1294772 w 1294772"/>
                <a:gd name="connsiteY9" fmla="*/ 0 h 792088"/>
                <a:gd name="connsiteX0" fmla="*/ 301762 w 1294772"/>
                <a:gd name="connsiteY0" fmla="*/ 0 h 792088"/>
                <a:gd name="connsiteX1" fmla="*/ 120705 w 1294772"/>
                <a:gd name="connsiteY1" fmla="*/ 144016 h 792088"/>
                <a:gd name="connsiteX2" fmla="*/ 181057 w 1294772"/>
                <a:gd name="connsiteY2" fmla="*/ 360040 h 792088"/>
                <a:gd name="connsiteX3" fmla="*/ 181057 w 1294772"/>
                <a:gd name="connsiteY3" fmla="*/ 792088 h 792088"/>
                <a:gd name="connsiteX4" fmla="*/ 0 w 1294772"/>
                <a:gd name="connsiteY4" fmla="*/ 576064 h 792088"/>
                <a:gd name="connsiteX5" fmla="*/ 120705 w 1294772"/>
                <a:gd name="connsiteY5" fmla="*/ 216024 h 792088"/>
                <a:gd name="connsiteX6" fmla="*/ 120705 w 1294772"/>
                <a:gd name="connsiteY6" fmla="*/ 216024 h 792088"/>
                <a:gd name="connsiteX7" fmla="*/ 301762 w 1294772"/>
                <a:gd name="connsiteY7" fmla="*/ 432048 h 792088"/>
                <a:gd name="connsiteX8" fmla="*/ 1294772 w 1294772"/>
                <a:gd name="connsiteY8" fmla="*/ 432048 h 792088"/>
                <a:gd name="connsiteX9" fmla="*/ 1294772 w 1294772"/>
                <a:gd name="connsiteY9" fmla="*/ 0 h 792088"/>
                <a:gd name="connsiteX0" fmla="*/ 301762 w 1294772"/>
                <a:gd name="connsiteY0" fmla="*/ 0 h 792088"/>
                <a:gd name="connsiteX1" fmla="*/ 120705 w 1294772"/>
                <a:gd name="connsiteY1" fmla="*/ 144016 h 792088"/>
                <a:gd name="connsiteX2" fmla="*/ 181057 w 1294772"/>
                <a:gd name="connsiteY2" fmla="*/ 792088 h 792088"/>
                <a:gd name="connsiteX3" fmla="*/ 0 w 1294772"/>
                <a:gd name="connsiteY3" fmla="*/ 576064 h 792088"/>
                <a:gd name="connsiteX4" fmla="*/ 120705 w 1294772"/>
                <a:gd name="connsiteY4" fmla="*/ 216024 h 792088"/>
                <a:gd name="connsiteX5" fmla="*/ 120705 w 1294772"/>
                <a:gd name="connsiteY5" fmla="*/ 216024 h 792088"/>
                <a:gd name="connsiteX6" fmla="*/ 301762 w 1294772"/>
                <a:gd name="connsiteY6" fmla="*/ 432048 h 792088"/>
                <a:gd name="connsiteX7" fmla="*/ 1294772 w 1294772"/>
                <a:gd name="connsiteY7" fmla="*/ 432048 h 792088"/>
                <a:gd name="connsiteX8" fmla="*/ 1294772 w 1294772"/>
                <a:gd name="connsiteY8" fmla="*/ 0 h 792088"/>
                <a:gd name="connsiteX0" fmla="*/ 301762 w 1294772"/>
                <a:gd name="connsiteY0" fmla="*/ 0 h 792088"/>
                <a:gd name="connsiteX1" fmla="*/ 120705 w 1294772"/>
                <a:gd name="connsiteY1" fmla="*/ 144016 h 792088"/>
                <a:gd name="connsiteX2" fmla="*/ 181057 w 1294772"/>
                <a:gd name="connsiteY2" fmla="*/ 792088 h 792088"/>
                <a:gd name="connsiteX3" fmla="*/ 0 w 1294772"/>
                <a:gd name="connsiteY3" fmla="*/ 576064 h 792088"/>
                <a:gd name="connsiteX4" fmla="*/ 120705 w 1294772"/>
                <a:gd name="connsiteY4" fmla="*/ 216024 h 792088"/>
                <a:gd name="connsiteX5" fmla="*/ 120705 w 1294772"/>
                <a:gd name="connsiteY5" fmla="*/ 216024 h 792088"/>
                <a:gd name="connsiteX6" fmla="*/ 301762 w 1294772"/>
                <a:gd name="connsiteY6" fmla="*/ 432048 h 792088"/>
                <a:gd name="connsiteX7" fmla="*/ 1294772 w 1294772"/>
                <a:gd name="connsiteY7" fmla="*/ 432048 h 792088"/>
                <a:gd name="connsiteX8" fmla="*/ 1294772 w 1294772"/>
                <a:gd name="connsiteY8" fmla="*/ 0 h 792088"/>
                <a:gd name="connsiteX0" fmla="*/ 301762 w 1294772"/>
                <a:gd name="connsiteY0" fmla="*/ 0 h 720080"/>
                <a:gd name="connsiteX1" fmla="*/ 120705 w 1294772"/>
                <a:gd name="connsiteY1" fmla="*/ 144016 h 720080"/>
                <a:gd name="connsiteX2" fmla="*/ 241410 w 1294772"/>
                <a:gd name="connsiteY2" fmla="*/ 720080 h 720080"/>
                <a:gd name="connsiteX3" fmla="*/ 0 w 1294772"/>
                <a:gd name="connsiteY3" fmla="*/ 576064 h 720080"/>
                <a:gd name="connsiteX4" fmla="*/ 120705 w 1294772"/>
                <a:gd name="connsiteY4" fmla="*/ 216024 h 720080"/>
                <a:gd name="connsiteX5" fmla="*/ 120705 w 1294772"/>
                <a:gd name="connsiteY5" fmla="*/ 216024 h 720080"/>
                <a:gd name="connsiteX6" fmla="*/ 301762 w 1294772"/>
                <a:gd name="connsiteY6" fmla="*/ 432048 h 720080"/>
                <a:gd name="connsiteX7" fmla="*/ 1294772 w 1294772"/>
                <a:gd name="connsiteY7" fmla="*/ 432048 h 720080"/>
                <a:gd name="connsiteX8" fmla="*/ 1294772 w 1294772"/>
                <a:gd name="connsiteY8" fmla="*/ 0 h 720080"/>
                <a:gd name="connsiteX0" fmla="*/ 301762 w 1294772"/>
                <a:gd name="connsiteY0" fmla="*/ 0 h 576064"/>
                <a:gd name="connsiteX1" fmla="*/ 120705 w 1294772"/>
                <a:gd name="connsiteY1" fmla="*/ 144016 h 576064"/>
                <a:gd name="connsiteX2" fmla="*/ 0 w 1294772"/>
                <a:gd name="connsiteY2" fmla="*/ 576064 h 576064"/>
                <a:gd name="connsiteX3" fmla="*/ 120705 w 1294772"/>
                <a:gd name="connsiteY3" fmla="*/ 216024 h 576064"/>
                <a:gd name="connsiteX4" fmla="*/ 120705 w 1294772"/>
                <a:gd name="connsiteY4" fmla="*/ 216024 h 576064"/>
                <a:gd name="connsiteX5" fmla="*/ 301762 w 1294772"/>
                <a:gd name="connsiteY5" fmla="*/ 432048 h 576064"/>
                <a:gd name="connsiteX6" fmla="*/ 1294772 w 1294772"/>
                <a:gd name="connsiteY6" fmla="*/ 432048 h 576064"/>
                <a:gd name="connsiteX7" fmla="*/ 1294772 w 1294772"/>
                <a:gd name="connsiteY7" fmla="*/ 0 h 576064"/>
                <a:gd name="connsiteX0" fmla="*/ 181057 w 1174067"/>
                <a:gd name="connsiteY0" fmla="*/ 0 h 432048"/>
                <a:gd name="connsiteX1" fmla="*/ 0 w 1174067"/>
                <a:gd name="connsiteY1" fmla="*/ 144016 h 432048"/>
                <a:gd name="connsiteX2" fmla="*/ 0 w 1174067"/>
                <a:gd name="connsiteY2" fmla="*/ 216024 h 432048"/>
                <a:gd name="connsiteX3" fmla="*/ 0 w 1174067"/>
                <a:gd name="connsiteY3" fmla="*/ 216024 h 432048"/>
                <a:gd name="connsiteX4" fmla="*/ 181057 w 1174067"/>
                <a:gd name="connsiteY4" fmla="*/ 432048 h 432048"/>
                <a:gd name="connsiteX5" fmla="*/ 1174067 w 1174067"/>
                <a:gd name="connsiteY5" fmla="*/ 432048 h 432048"/>
                <a:gd name="connsiteX6" fmla="*/ 1174067 w 1174067"/>
                <a:gd name="connsiteY6" fmla="*/ 0 h 432048"/>
                <a:gd name="connsiteX0" fmla="*/ 181057 w 1174067"/>
                <a:gd name="connsiteY0" fmla="*/ 0 h 432048"/>
                <a:gd name="connsiteX1" fmla="*/ 0 w 1174067"/>
                <a:gd name="connsiteY1" fmla="*/ 144016 h 432048"/>
                <a:gd name="connsiteX2" fmla="*/ 0 w 1174067"/>
                <a:gd name="connsiteY2" fmla="*/ 216024 h 432048"/>
                <a:gd name="connsiteX3" fmla="*/ 0 w 1174067"/>
                <a:gd name="connsiteY3" fmla="*/ 216024 h 432048"/>
                <a:gd name="connsiteX4" fmla="*/ 181057 w 1174067"/>
                <a:gd name="connsiteY4" fmla="*/ 432048 h 432048"/>
                <a:gd name="connsiteX5" fmla="*/ 1174067 w 1174067"/>
                <a:gd name="connsiteY5" fmla="*/ 432048 h 432048"/>
                <a:gd name="connsiteX6" fmla="*/ 1174067 w 1174067"/>
                <a:gd name="connsiteY6" fmla="*/ 0 h 432048"/>
                <a:gd name="connsiteX0" fmla="*/ 181057 w 1174067"/>
                <a:gd name="connsiteY0" fmla="*/ 0 h 432048"/>
                <a:gd name="connsiteX1" fmla="*/ 0 w 1174067"/>
                <a:gd name="connsiteY1" fmla="*/ 144016 h 432048"/>
                <a:gd name="connsiteX2" fmla="*/ 0 w 1174067"/>
                <a:gd name="connsiteY2" fmla="*/ 216024 h 432048"/>
                <a:gd name="connsiteX3" fmla="*/ 181057 w 1174067"/>
                <a:gd name="connsiteY3" fmla="*/ 432048 h 432048"/>
                <a:gd name="connsiteX4" fmla="*/ 1174067 w 1174067"/>
                <a:gd name="connsiteY4" fmla="*/ 432048 h 432048"/>
                <a:gd name="connsiteX5" fmla="*/ 1174067 w 1174067"/>
                <a:gd name="connsiteY5" fmla="*/ 0 h 432048"/>
                <a:gd name="connsiteX0" fmla="*/ 181057 w 1174067"/>
                <a:gd name="connsiteY0" fmla="*/ 0 h 432048"/>
                <a:gd name="connsiteX1" fmla="*/ 0 w 1174067"/>
                <a:gd name="connsiteY1" fmla="*/ 144016 h 432048"/>
                <a:gd name="connsiteX2" fmla="*/ 0 w 1174067"/>
                <a:gd name="connsiteY2" fmla="*/ 216024 h 432048"/>
                <a:gd name="connsiteX3" fmla="*/ 181057 w 1174067"/>
                <a:gd name="connsiteY3" fmla="*/ 432048 h 432048"/>
                <a:gd name="connsiteX4" fmla="*/ 1174067 w 1174067"/>
                <a:gd name="connsiteY4" fmla="*/ 432048 h 432048"/>
                <a:gd name="connsiteX5" fmla="*/ 1174067 w 1174067"/>
                <a:gd name="connsiteY5" fmla="*/ 0 h 432048"/>
                <a:gd name="connsiteX0" fmla="*/ 181057 w 1174067"/>
                <a:gd name="connsiteY0" fmla="*/ 0 h 432048"/>
                <a:gd name="connsiteX1" fmla="*/ 0 w 1174067"/>
                <a:gd name="connsiteY1" fmla="*/ 216024 h 432048"/>
                <a:gd name="connsiteX2" fmla="*/ 181057 w 1174067"/>
                <a:gd name="connsiteY2" fmla="*/ 432048 h 432048"/>
                <a:gd name="connsiteX3" fmla="*/ 1174067 w 1174067"/>
                <a:gd name="connsiteY3" fmla="*/ 432048 h 432048"/>
                <a:gd name="connsiteX4" fmla="*/ 1174067 w 1174067"/>
                <a:gd name="connsiteY4" fmla="*/ 0 h 432048"/>
                <a:gd name="connsiteX0" fmla="*/ 0 w 993010"/>
                <a:gd name="connsiteY0" fmla="*/ 0 h 432048"/>
                <a:gd name="connsiteX1" fmla="*/ 0 w 993010"/>
                <a:gd name="connsiteY1" fmla="*/ 432048 h 432048"/>
                <a:gd name="connsiteX2" fmla="*/ 993010 w 993010"/>
                <a:gd name="connsiteY2" fmla="*/ 432048 h 432048"/>
                <a:gd name="connsiteX3" fmla="*/ 993010 w 993010"/>
                <a:gd name="connsiteY3" fmla="*/ 0 h 432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3010" h="432048">
                  <a:moveTo>
                    <a:pt x="0" y="0"/>
                  </a:moveTo>
                  <a:lnTo>
                    <a:pt x="0" y="432048"/>
                  </a:lnTo>
                  <a:lnTo>
                    <a:pt x="993010" y="432048"/>
                  </a:lnTo>
                  <a:lnTo>
                    <a:pt x="993010" y="0"/>
                  </a:lnTo>
                </a:path>
              </a:pathLst>
            </a:custGeom>
            <a:ln w="38100">
              <a:solidFill>
                <a:srgbClr val="0070C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cxnSp>
        <p:nvCxnSpPr>
          <p:cNvPr id="92" name="Straight Arrow Connector 91"/>
          <p:cNvCxnSpPr/>
          <p:nvPr/>
        </p:nvCxnSpPr>
        <p:spPr>
          <a:xfrm rot="10800000" flipH="1" flipV="1">
            <a:off x="4653597" y="4149080"/>
            <a:ext cx="576000" cy="1588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 flipH="1" flipV="1">
            <a:off x="5318398" y="1977058"/>
            <a:ext cx="379412" cy="0"/>
          </a:xfrm>
          <a:prstGeom prst="straightConnector1">
            <a:avLst/>
          </a:prstGeom>
          <a:ln w="25400" cap="flat" cmpd="sng" algn="ctr">
            <a:solidFill>
              <a:srgbClr val="FF6600"/>
            </a:solidFill>
            <a:prstDash val="sysDot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rot="10800000" flipH="1" flipV="1">
            <a:off x="2421286" y="3397058"/>
            <a:ext cx="576000" cy="1588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hlinkClick r:id="" action="ppaction://noaction"/>
          </p:cNvPr>
          <p:cNvSpPr/>
          <p:nvPr/>
        </p:nvSpPr>
        <p:spPr>
          <a:xfrm>
            <a:off x="5233024" y="3034145"/>
            <a:ext cx="1143000" cy="1385935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 smtClean="0">
              <a:ln w="317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</a:endParaRPr>
          </a:p>
          <a:p>
            <a:pPr algn="ctr">
              <a:defRPr/>
            </a:pPr>
            <a:endParaRPr lang="en-US" sz="1100" dirty="0" smtClean="0">
              <a:ln w="317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100" dirty="0" smtClean="0">
                <a:ln w="317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KOLEJ VOKASIONAL KPM</a:t>
            </a:r>
            <a:endParaRPr lang="en-US" sz="1100" dirty="0">
              <a:ln w="317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 rot="5400000" flipH="1" flipV="1">
            <a:off x="8077496" y="4683293"/>
            <a:ext cx="457200" cy="1588"/>
          </a:xfrm>
          <a:prstGeom prst="straightConnector1">
            <a:avLst/>
          </a:prstGeom>
          <a:ln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rot="5400000" flipH="1" flipV="1">
            <a:off x="3293093" y="2724002"/>
            <a:ext cx="540000" cy="1588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 flipH="1" flipV="1">
            <a:off x="1444842" y="1133438"/>
            <a:ext cx="756000" cy="158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 flipH="1" flipV="1">
            <a:off x="5531692" y="1191798"/>
            <a:ext cx="756000" cy="1588"/>
          </a:xfrm>
          <a:prstGeom prst="straightConnector1">
            <a:avLst/>
          </a:prstGeom>
          <a:ln>
            <a:solidFill>
              <a:srgbClr val="FF330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rot="5400000" flipH="1" flipV="1">
            <a:off x="2800764" y="4838431"/>
            <a:ext cx="756000" cy="1588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 flipH="1" flipV="1">
            <a:off x="3374182" y="1962522"/>
            <a:ext cx="379412" cy="0"/>
          </a:xfrm>
          <a:prstGeom prst="straightConnector1">
            <a:avLst/>
          </a:prstGeom>
          <a:ln w="25400" cap="flat" cmpd="sng" algn="ctr">
            <a:solidFill>
              <a:schemeClr val="accent1">
                <a:lumMod val="75000"/>
              </a:schemeClr>
            </a:solidFill>
            <a:prstDash val="sysDot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5400000" flipH="1" flipV="1">
            <a:off x="156416" y="2563942"/>
            <a:ext cx="1548000" cy="0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5400000" flipH="1" flipV="1">
            <a:off x="624416" y="3879016"/>
            <a:ext cx="612000" cy="0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33400" y="274296"/>
            <a:ext cx="7848600" cy="544513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/>
              <a:t>DUNIA PEKERJAAN</a:t>
            </a:r>
            <a:endParaRPr lang="en-US" b="1" dirty="0"/>
          </a:p>
        </p:txBody>
      </p:sp>
      <p:sp>
        <p:nvSpPr>
          <p:cNvPr id="9" name="Round Same Side Corner Rectangle 8"/>
          <p:cNvSpPr/>
          <p:nvPr/>
        </p:nvSpPr>
        <p:spPr>
          <a:xfrm>
            <a:off x="381000" y="1052736"/>
            <a:ext cx="3600000" cy="720000"/>
          </a:xfrm>
          <a:prstGeom prst="round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</a:rPr>
              <a:t>INSTITUSI PENDIDIKAN TINGGI</a:t>
            </a:r>
            <a:endParaRPr lang="en-US" dirty="0">
              <a:ln w="3175" cmpd="sng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10" name="Round Same Side Corner Rectangle 9"/>
          <p:cNvSpPr/>
          <p:nvPr/>
        </p:nvSpPr>
        <p:spPr>
          <a:xfrm>
            <a:off x="5058640" y="1052736"/>
            <a:ext cx="3704360" cy="720000"/>
          </a:xfrm>
          <a:prstGeom prst="round2Same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INSTITUSI PENDIDIKAN TINGGI </a:t>
            </a:r>
          </a:p>
          <a:p>
            <a:pPr algn="ctr">
              <a:defRPr/>
            </a:pPr>
            <a:r>
              <a:rPr lang="en-US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VOKASIONAL</a:t>
            </a:r>
            <a:endParaRPr lang="en-US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rot="5400000" flipH="1" flipV="1">
            <a:off x="2934026" y="5890278"/>
            <a:ext cx="576064" cy="1588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 flipH="1" flipV="1">
            <a:off x="7525122" y="5890278"/>
            <a:ext cx="576064" cy="1588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 Same Side Corner Rectangle 55"/>
          <p:cNvSpPr/>
          <p:nvPr/>
        </p:nvSpPr>
        <p:spPr>
          <a:xfrm>
            <a:off x="381000" y="5925352"/>
            <a:ext cx="8382000" cy="685800"/>
          </a:xfrm>
          <a:prstGeom prst="round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</a:rPr>
              <a:t>PENDIDIKAN RENDAH (6 TAHUN)</a:t>
            </a:r>
            <a:endParaRPr lang="en-US" dirty="0">
              <a:ln w="3175" cmpd="sng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57" name="Round Same Side Corner Rectangle 56"/>
          <p:cNvSpPr/>
          <p:nvPr/>
        </p:nvSpPr>
        <p:spPr>
          <a:xfrm>
            <a:off x="381000" y="4893477"/>
            <a:ext cx="6783288" cy="685800"/>
          </a:xfrm>
          <a:prstGeom prst="round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</a:rPr>
              <a:t>MENENGAH RENDAH (3 TAHUN)</a:t>
            </a:r>
            <a:endParaRPr lang="en-US" dirty="0">
              <a:ln w="3175" cmpd="sng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58" name="Round Same Side Corner Rectangle 57">
            <a:hlinkClick r:id="" action="ppaction://noaction"/>
          </p:cNvPr>
          <p:cNvSpPr/>
          <p:nvPr/>
        </p:nvSpPr>
        <p:spPr>
          <a:xfrm>
            <a:off x="7178143" y="4921187"/>
            <a:ext cx="1446312" cy="634665"/>
          </a:xfrm>
          <a:prstGeom prst="round2Same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smtClean="0"/>
              <a:t>PENDIDIKAN ASAS VOKASIONAL</a:t>
            </a:r>
            <a:endParaRPr lang="en-US" sz="1200" b="1" dirty="0"/>
          </a:p>
        </p:txBody>
      </p:sp>
      <p:sp>
        <p:nvSpPr>
          <p:cNvPr id="59" name="Round Same Side Corner Rectangle 58"/>
          <p:cNvSpPr/>
          <p:nvPr/>
        </p:nvSpPr>
        <p:spPr>
          <a:xfrm>
            <a:off x="552416" y="3214982"/>
            <a:ext cx="756000" cy="360000"/>
          </a:xfrm>
          <a:prstGeom prst="round2Same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STPM</a:t>
            </a:r>
            <a:endParaRPr lang="en-US" sz="1400" dirty="0">
              <a:ln w="317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" name="Group 108"/>
          <p:cNvGrpSpPr/>
          <p:nvPr/>
        </p:nvGrpSpPr>
        <p:grpSpPr>
          <a:xfrm>
            <a:off x="1391072" y="1789942"/>
            <a:ext cx="1332000" cy="2395074"/>
            <a:chOff x="1391072" y="1789942"/>
            <a:chExt cx="1332000" cy="2395074"/>
          </a:xfrm>
        </p:grpSpPr>
        <p:cxnSp>
          <p:nvCxnSpPr>
            <p:cNvPr id="97" name="Straight Arrow Connector 96"/>
            <p:cNvCxnSpPr/>
            <p:nvPr/>
          </p:nvCxnSpPr>
          <p:spPr>
            <a:xfrm rot="5400000" flipH="1" flipV="1">
              <a:off x="1283072" y="2563942"/>
              <a:ext cx="1548000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 rot="5400000" flipH="1" flipV="1">
              <a:off x="1751072" y="3879016"/>
              <a:ext cx="612000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ound Same Side Corner Rectangle 59"/>
            <p:cNvSpPr/>
            <p:nvPr/>
          </p:nvSpPr>
          <p:spPr>
            <a:xfrm>
              <a:off x="1391072" y="3214982"/>
              <a:ext cx="1332000" cy="360000"/>
            </a:xfrm>
            <a:prstGeom prst="round2Same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 smtClean="0">
                  <a:ln w="317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MATRIKULASI</a:t>
              </a:r>
            </a:p>
          </p:txBody>
        </p:sp>
      </p:grpSp>
      <p:sp>
        <p:nvSpPr>
          <p:cNvPr id="63" name="Round Same Side Corner Rectangle 62"/>
          <p:cNvSpPr/>
          <p:nvPr/>
        </p:nvSpPr>
        <p:spPr>
          <a:xfrm>
            <a:off x="381000" y="3827510"/>
            <a:ext cx="4390544" cy="606425"/>
          </a:xfrm>
          <a:prstGeom prst="round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</a:rPr>
              <a:t>MENENGAH ATAS </a:t>
            </a:r>
            <a:r>
              <a:rPr lang="en-US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</a:rPr>
              <a:t>(2 </a:t>
            </a:r>
            <a:r>
              <a:rPr lang="en-US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</a:rPr>
              <a:t>TAHUN)</a:t>
            </a:r>
            <a:endParaRPr lang="en-US" dirty="0">
              <a:ln w="3175" cmpd="sng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3421820" y="1973982"/>
            <a:ext cx="2196000" cy="64293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/>
              <a:t>DUNIA PEKERJAAN</a:t>
            </a:r>
            <a:endParaRPr lang="en-US" sz="1400" b="1" dirty="0"/>
          </a:p>
        </p:txBody>
      </p:sp>
      <p:cxnSp>
        <p:nvCxnSpPr>
          <p:cNvPr id="67" name="Straight Arrow Connector 66"/>
          <p:cNvCxnSpPr/>
          <p:nvPr/>
        </p:nvCxnSpPr>
        <p:spPr>
          <a:xfrm rot="5400000" flipH="1" flipV="1">
            <a:off x="7760920" y="2193981"/>
            <a:ext cx="822960" cy="0"/>
          </a:xfrm>
          <a:prstGeom prst="straightConnector1">
            <a:avLst/>
          </a:prstGeom>
          <a:ln>
            <a:solidFill>
              <a:srgbClr val="FF330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0" name="TextBox 83"/>
          <p:cNvSpPr txBox="1">
            <a:spLocks noChangeArrowheads="1"/>
          </p:cNvSpPr>
          <p:nvPr/>
        </p:nvSpPr>
        <p:spPr bwMode="auto">
          <a:xfrm>
            <a:off x="46726" y="5688281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/>
              <a:t>UPSR</a:t>
            </a:r>
          </a:p>
        </p:txBody>
      </p:sp>
      <p:sp>
        <p:nvSpPr>
          <p:cNvPr id="71" name="TextBox 84"/>
          <p:cNvSpPr txBox="1">
            <a:spLocks noChangeArrowheads="1"/>
          </p:cNvSpPr>
          <p:nvPr/>
        </p:nvSpPr>
        <p:spPr bwMode="auto">
          <a:xfrm>
            <a:off x="19016" y="3573016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/>
              <a:t>SPM</a:t>
            </a:r>
          </a:p>
        </p:txBody>
      </p:sp>
      <p:sp>
        <p:nvSpPr>
          <p:cNvPr id="72" name="TextBox 90"/>
          <p:cNvSpPr txBox="1">
            <a:spLocks noChangeArrowheads="1"/>
          </p:cNvSpPr>
          <p:nvPr/>
        </p:nvSpPr>
        <p:spPr bwMode="auto">
          <a:xfrm>
            <a:off x="2602886" y="4461649"/>
            <a:ext cx="647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dirty="0"/>
              <a:t>60</a:t>
            </a:r>
            <a:r>
              <a:rPr lang="en-US" sz="1200" b="1" dirty="0" smtClean="0"/>
              <a:t>%</a:t>
            </a:r>
          </a:p>
          <a:p>
            <a:pPr algn="ctr"/>
            <a:r>
              <a:rPr lang="en-US" sz="1200" b="1" dirty="0" smtClean="0"/>
              <a:t>(2020)</a:t>
            </a:r>
            <a:endParaRPr lang="en-US" sz="1200" b="1" dirty="0"/>
          </a:p>
        </p:txBody>
      </p:sp>
      <p:sp>
        <p:nvSpPr>
          <p:cNvPr id="73" name="TextBox 91"/>
          <p:cNvSpPr txBox="1">
            <a:spLocks noChangeArrowheads="1"/>
          </p:cNvSpPr>
          <p:nvPr/>
        </p:nvSpPr>
        <p:spPr bwMode="auto">
          <a:xfrm>
            <a:off x="2672868" y="5686081"/>
            <a:ext cx="647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dirty="0"/>
              <a:t>95%</a:t>
            </a:r>
          </a:p>
        </p:txBody>
      </p:sp>
      <p:sp>
        <p:nvSpPr>
          <p:cNvPr id="74" name="TextBox 92"/>
          <p:cNvSpPr txBox="1">
            <a:spLocks noChangeArrowheads="1"/>
          </p:cNvSpPr>
          <p:nvPr/>
        </p:nvSpPr>
        <p:spPr bwMode="auto">
          <a:xfrm>
            <a:off x="7406190" y="5675048"/>
            <a:ext cx="647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dirty="0"/>
              <a:t>5%</a:t>
            </a:r>
          </a:p>
        </p:txBody>
      </p:sp>
      <p:sp>
        <p:nvSpPr>
          <p:cNvPr id="85" name="TextBox 83"/>
          <p:cNvSpPr txBox="1">
            <a:spLocks noChangeArrowheads="1"/>
          </p:cNvSpPr>
          <p:nvPr/>
        </p:nvSpPr>
        <p:spPr bwMode="auto">
          <a:xfrm>
            <a:off x="8569034" y="5004922"/>
            <a:ext cx="8382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SKM 2</a:t>
            </a:r>
          </a:p>
          <a:p>
            <a:r>
              <a:rPr lang="en-US" sz="1200" dirty="0" smtClean="0"/>
              <a:t>SKM 1</a:t>
            </a:r>
            <a:endParaRPr lang="en-US" sz="1200" dirty="0"/>
          </a:p>
        </p:txBody>
      </p:sp>
      <p:cxnSp>
        <p:nvCxnSpPr>
          <p:cNvPr id="93" name="Straight Arrow Connector 92"/>
          <p:cNvCxnSpPr/>
          <p:nvPr/>
        </p:nvCxnSpPr>
        <p:spPr>
          <a:xfrm rot="5400000" flipH="1" flipV="1">
            <a:off x="5416664" y="2512432"/>
            <a:ext cx="182880" cy="0"/>
          </a:xfrm>
          <a:prstGeom prst="straightConnector1">
            <a:avLst/>
          </a:prstGeom>
          <a:ln>
            <a:solidFill>
              <a:srgbClr val="FF330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2" name="TextBox 84"/>
          <p:cNvSpPr txBox="1">
            <a:spLocks noChangeArrowheads="1"/>
          </p:cNvSpPr>
          <p:nvPr/>
        </p:nvSpPr>
        <p:spPr bwMode="auto">
          <a:xfrm>
            <a:off x="41565" y="4592005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 smtClean="0"/>
              <a:t>PMR</a:t>
            </a:r>
            <a:endParaRPr lang="en-US" sz="1400" dirty="0"/>
          </a:p>
        </p:txBody>
      </p:sp>
      <p:sp>
        <p:nvSpPr>
          <p:cNvPr id="69" name="Round Same Side Corner Rectangle 68"/>
          <p:cNvSpPr/>
          <p:nvPr/>
        </p:nvSpPr>
        <p:spPr>
          <a:xfrm>
            <a:off x="5223498" y="2633073"/>
            <a:ext cx="3615702" cy="396000"/>
          </a:xfrm>
          <a:prstGeom prst="round2Same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INSTITUSI</a:t>
            </a:r>
            <a:r>
              <a:rPr lang="en-US" dirty="0" smtClean="0"/>
              <a:t>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VOKASIONAL</a:t>
            </a:r>
            <a:endParaRPr lang="en-US" dirty="0"/>
          </a:p>
        </p:txBody>
      </p:sp>
      <p:sp>
        <p:nvSpPr>
          <p:cNvPr id="89" name="Round Same Side Corner Rectangle 88"/>
          <p:cNvSpPr/>
          <p:nvPr/>
        </p:nvSpPr>
        <p:spPr>
          <a:xfrm>
            <a:off x="2997286" y="2759232"/>
            <a:ext cx="1764000" cy="828000"/>
          </a:xfrm>
          <a:prstGeom prst="round2Same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POLITEKNIK </a:t>
            </a:r>
          </a:p>
          <a:p>
            <a:pPr algn="ctr">
              <a:defRPr/>
            </a:pPr>
            <a:r>
              <a:rPr lang="en-US" sz="1200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&amp;</a:t>
            </a:r>
          </a:p>
          <a:p>
            <a:pPr algn="ctr">
              <a:defRPr/>
            </a:pPr>
            <a:r>
              <a:rPr lang="en-US" sz="1200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INSTITUSI TEKNIKAL</a:t>
            </a:r>
          </a:p>
        </p:txBody>
      </p:sp>
      <p:grpSp>
        <p:nvGrpSpPr>
          <p:cNvPr id="4" name="Group 101"/>
          <p:cNvGrpSpPr/>
          <p:nvPr/>
        </p:nvGrpSpPr>
        <p:grpSpPr>
          <a:xfrm>
            <a:off x="3995936" y="1339180"/>
            <a:ext cx="1080000" cy="3176"/>
            <a:chOff x="3995936" y="1339180"/>
            <a:chExt cx="1008056" cy="3176"/>
          </a:xfrm>
        </p:grpSpPr>
        <p:cxnSp>
          <p:nvCxnSpPr>
            <p:cNvPr id="87" name="Straight Arrow Connector 86"/>
            <p:cNvCxnSpPr/>
            <p:nvPr/>
          </p:nvCxnSpPr>
          <p:spPr>
            <a:xfrm flipH="1" flipV="1">
              <a:off x="3995936" y="1340768"/>
              <a:ext cx="504000" cy="1588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flipV="1">
              <a:off x="4499992" y="1339180"/>
              <a:ext cx="504000" cy="1588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3" name="Straight Arrow Connector 102"/>
          <p:cNvCxnSpPr/>
          <p:nvPr/>
        </p:nvCxnSpPr>
        <p:spPr>
          <a:xfrm rot="10800000" flipH="1" flipV="1">
            <a:off x="3986531" y="1579587"/>
            <a:ext cx="1080000" cy="1588"/>
          </a:xfrm>
          <a:prstGeom prst="straightConnector1">
            <a:avLst/>
          </a:prstGeom>
          <a:ln w="381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257800" y="302721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/>
              <a:t>Diploma</a:t>
            </a:r>
          </a:p>
          <a:p>
            <a:r>
              <a:rPr lang="en-US" sz="1200" b="1" i="1" dirty="0" err="1" smtClean="0"/>
              <a:t>Sijil</a:t>
            </a:r>
            <a:endParaRPr lang="en-US" sz="1200" b="1" i="1" dirty="0"/>
          </a:p>
        </p:txBody>
      </p:sp>
      <p:sp>
        <p:nvSpPr>
          <p:cNvPr id="62" name="Rectangle 61">
            <a:hlinkClick r:id="" action="ppaction://noaction"/>
          </p:cNvPr>
          <p:cNvSpPr/>
          <p:nvPr/>
        </p:nvSpPr>
        <p:spPr>
          <a:xfrm>
            <a:off x="7467600" y="3061850"/>
            <a:ext cx="1371600" cy="1385935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 smtClean="0">
              <a:ln w="317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</a:endParaRPr>
          </a:p>
          <a:p>
            <a:pPr algn="ctr">
              <a:defRPr/>
            </a:pPr>
            <a:endParaRPr lang="en-US" sz="1200" dirty="0" smtClean="0">
              <a:ln w="317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100" dirty="0" smtClean="0">
                <a:ln w="317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LAIN-LAIN</a:t>
            </a:r>
          </a:p>
          <a:p>
            <a:pPr algn="ctr">
              <a:defRPr/>
            </a:pPr>
            <a:r>
              <a:rPr lang="en-US" sz="1100" b="1" dirty="0" smtClean="0">
                <a:solidFill>
                  <a:schemeClr val="bg1"/>
                </a:solidFill>
              </a:rPr>
              <a:t>KEMENTERIAN (ILKA)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536870" y="304106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/>
              <a:t>Diploma</a:t>
            </a:r>
          </a:p>
          <a:p>
            <a:r>
              <a:rPr lang="en-US" sz="1200" b="1" i="1" dirty="0" err="1" smtClean="0"/>
              <a:t>Sijil</a:t>
            </a:r>
            <a:endParaRPr lang="en-US" sz="1200" b="1" i="1" dirty="0"/>
          </a:p>
        </p:txBody>
      </p:sp>
      <p:cxnSp>
        <p:nvCxnSpPr>
          <p:cNvPr id="119" name="Elbow Connector 118"/>
          <p:cNvCxnSpPr/>
          <p:nvPr/>
        </p:nvCxnSpPr>
        <p:spPr>
          <a:xfrm rot="16200000" flipH="1">
            <a:off x="6456405" y="4010970"/>
            <a:ext cx="457200" cy="1371600"/>
          </a:xfrm>
          <a:prstGeom prst="bentConnector3">
            <a:avLst>
              <a:gd name="adj1" fmla="val 66666"/>
            </a:avLst>
          </a:prstGeom>
          <a:ln w="28575">
            <a:solidFill>
              <a:srgbClr val="7030A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4599665" y="3054960"/>
            <a:ext cx="76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dirty="0" smtClean="0">
                <a:latin typeface="+mn-lt"/>
              </a:rPr>
              <a:t>Bridging</a:t>
            </a:r>
            <a:endParaRPr lang="en-US" sz="900" b="1" i="1" dirty="0">
              <a:latin typeface="+mn-lt"/>
            </a:endParaRPr>
          </a:p>
        </p:txBody>
      </p:sp>
      <p:sp>
        <p:nvSpPr>
          <p:cNvPr id="66" name="Rectangle 65">
            <a:hlinkClick r:id="" action="ppaction://noaction"/>
          </p:cNvPr>
          <p:cNvSpPr/>
          <p:nvPr/>
        </p:nvSpPr>
        <p:spPr>
          <a:xfrm>
            <a:off x="6400800" y="3054925"/>
            <a:ext cx="1143000" cy="1385935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 smtClean="0">
              <a:ln w="317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</a:endParaRPr>
          </a:p>
          <a:p>
            <a:pPr algn="ctr">
              <a:defRPr/>
            </a:pPr>
            <a:endParaRPr lang="en-US" sz="700" dirty="0" smtClean="0">
              <a:ln w="317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100" dirty="0" smtClean="0">
                <a:ln w="317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KOLEJ VOKASIONAL SWASTA</a:t>
            </a:r>
            <a:endParaRPr lang="en-US" sz="1100" dirty="0">
              <a:ln w="317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324600" y="302721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/>
              <a:t>Diploma</a:t>
            </a:r>
          </a:p>
          <a:p>
            <a:r>
              <a:rPr lang="en-US" sz="1200" b="1" i="1" dirty="0" err="1" smtClean="0"/>
              <a:t>Sijil</a:t>
            </a:r>
            <a:endParaRPr lang="en-US" sz="1200" b="1" i="1" dirty="0"/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6920345" y="4419600"/>
            <a:ext cx="1588" cy="228600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7072745" y="4419595"/>
            <a:ext cx="1588" cy="365760"/>
          </a:xfrm>
          <a:prstGeom prst="straightConnector1">
            <a:avLst/>
          </a:prstGeom>
          <a:ln w="28575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0" y="0"/>
            <a:ext cx="23622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LALUAN KERJAYA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BKTV_2008\DATA BKTV 2009\Lembaga Peperiksaan Malaysia (LPM)\Mesyuarat Instrumen Pentaksiran EE Nov 2008 M Suite Lido JB\Logo_LPM\KPM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0"/>
            <a:ext cx="898364" cy="8286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G:\BKTV_2008\DATA BKTV 2009\Bahagian Pembangunan Kurikulum  (BPK) 2008\logo BPK 20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66100" y="0"/>
            <a:ext cx="952500" cy="7715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8470" y="771525"/>
            <a:ext cx="8183880" cy="828675"/>
          </a:xfrm>
        </p:spPr>
        <p:txBody>
          <a:bodyPr/>
          <a:lstStyle/>
          <a:p>
            <a:r>
              <a:rPr lang="en-US" dirty="0" smtClean="0"/>
              <a:t>PERTIMBANGAN PAV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02920" y="1745681"/>
            <a:ext cx="8183880" cy="4094878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Keputusan</a:t>
            </a:r>
            <a:r>
              <a:rPr lang="en-US" sz="2400" dirty="0" smtClean="0"/>
              <a:t> UPSR - 2.7% - 4.2 %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tahap</a:t>
            </a:r>
            <a:r>
              <a:rPr lang="en-US" sz="2400" dirty="0" smtClean="0"/>
              <a:t> minima (2005 – 2010)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meneruskan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persekolahan</a:t>
            </a:r>
            <a:r>
              <a:rPr lang="en-US" sz="2400" dirty="0" smtClean="0"/>
              <a:t> – 7.4 – 9.4 %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GB" sz="2400" dirty="0" err="1" smtClean="0"/>
              <a:t>Murid</a:t>
            </a:r>
            <a:r>
              <a:rPr lang="en-GB" sz="2400" dirty="0" smtClean="0"/>
              <a:t> </a:t>
            </a:r>
            <a:r>
              <a:rPr lang="en-GB" sz="2400" dirty="0" err="1" smtClean="0"/>
              <a:t>perlu</a:t>
            </a:r>
            <a:r>
              <a:rPr lang="en-GB" sz="2400" dirty="0" smtClean="0"/>
              <a:t> </a:t>
            </a:r>
            <a:r>
              <a:rPr lang="en-GB" sz="2400" dirty="0" err="1" smtClean="0"/>
              <a:t>diberi</a:t>
            </a:r>
            <a:r>
              <a:rPr lang="en-GB" sz="2400" dirty="0" smtClean="0"/>
              <a:t> </a:t>
            </a:r>
            <a:r>
              <a:rPr lang="en-GB" sz="2400" dirty="0" err="1" smtClean="0"/>
              <a:t>peluang</a:t>
            </a:r>
            <a:r>
              <a:rPr lang="en-GB" sz="2400" dirty="0" smtClean="0"/>
              <a:t> </a:t>
            </a:r>
            <a:r>
              <a:rPr lang="en-GB" sz="2400" dirty="0" err="1" smtClean="0"/>
              <a:t>kedua</a:t>
            </a:r>
            <a:r>
              <a:rPr lang="en-GB" sz="2400" dirty="0" smtClean="0"/>
              <a:t> </a:t>
            </a:r>
            <a:r>
              <a:rPr lang="en-GB" sz="2400" dirty="0" err="1" smtClean="0"/>
              <a:t>untuk</a:t>
            </a:r>
            <a:r>
              <a:rPr lang="en-GB" sz="2400" dirty="0" smtClean="0"/>
              <a:t> </a:t>
            </a:r>
            <a:r>
              <a:rPr lang="en-GB" sz="2400" dirty="0" err="1" smtClean="0"/>
              <a:t>dilentur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digilap</a:t>
            </a:r>
            <a:r>
              <a:rPr lang="en-GB" sz="2400" dirty="0" smtClean="0"/>
              <a:t> </a:t>
            </a:r>
            <a:r>
              <a:rPr lang="en-GB" sz="2400" dirty="0" err="1" smtClean="0"/>
              <a:t>potensi</a:t>
            </a:r>
            <a:r>
              <a:rPr lang="en-GB" sz="2400" dirty="0" smtClean="0"/>
              <a:t> </a:t>
            </a:r>
            <a:r>
              <a:rPr lang="en-GB" sz="2400" dirty="0" err="1" smtClean="0"/>
              <a:t>serta</a:t>
            </a:r>
            <a:r>
              <a:rPr lang="en-GB" sz="2400" dirty="0" smtClean="0"/>
              <a:t> </a:t>
            </a:r>
            <a:r>
              <a:rPr lang="en-GB" sz="2400" dirty="0" err="1" smtClean="0"/>
              <a:t>keupayaan</a:t>
            </a:r>
            <a:r>
              <a:rPr lang="en-GB" sz="2400" dirty="0" smtClean="0"/>
              <a:t> </a:t>
            </a:r>
            <a:r>
              <a:rPr lang="en-GB" sz="2400" dirty="0" err="1" smtClean="0"/>
              <a:t>melalui</a:t>
            </a:r>
            <a:r>
              <a:rPr lang="en-GB" sz="2400" dirty="0" smtClean="0"/>
              <a:t> </a:t>
            </a:r>
            <a:r>
              <a:rPr lang="en-GB" sz="2400" dirty="0" err="1" smtClean="0"/>
              <a:t>pendekatan</a:t>
            </a:r>
            <a:r>
              <a:rPr lang="en-GB" sz="2400" dirty="0" smtClean="0"/>
              <a:t> P&amp;P </a:t>
            </a:r>
            <a:r>
              <a:rPr lang="en-GB" sz="2400" dirty="0" err="1" smtClean="0"/>
              <a:t>fokus</a:t>
            </a:r>
            <a:r>
              <a:rPr lang="en-GB" sz="2400" dirty="0" smtClean="0"/>
              <a:t> </a:t>
            </a:r>
            <a:r>
              <a:rPr lang="en-GB" sz="2400" dirty="0" err="1" smtClean="0"/>
              <a:t>kepada</a:t>
            </a:r>
            <a:r>
              <a:rPr lang="en-GB" sz="2400" dirty="0" smtClean="0"/>
              <a:t> </a:t>
            </a:r>
            <a:r>
              <a:rPr lang="en-GB" sz="2400" dirty="0" err="1" smtClean="0"/>
              <a:t>aspek</a:t>
            </a:r>
            <a:r>
              <a:rPr lang="en-GB" sz="2400" dirty="0" smtClean="0"/>
              <a:t> </a:t>
            </a:r>
            <a:r>
              <a:rPr lang="en-GB" sz="2400" dirty="0" err="1" smtClean="0"/>
              <a:t>psikomotor</a:t>
            </a:r>
            <a:r>
              <a:rPr lang="en-GB" sz="2400" dirty="0" smtClean="0"/>
              <a:t> (</a:t>
            </a:r>
            <a:r>
              <a:rPr lang="en-GB" sz="2400" i="1" dirty="0" smtClean="0"/>
              <a:t>hands-on), </a:t>
            </a:r>
            <a:r>
              <a:rPr lang="en-GB" sz="2400" i="1" dirty="0" err="1" smtClean="0"/>
              <a:t>dan</a:t>
            </a:r>
            <a:r>
              <a:rPr lang="en-GB" sz="2400" i="1" dirty="0" smtClean="0"/>
              <a:t> </a:t>
            </a:r>
            <a:r>
              <a:rPr lang="en-GB" sz="2400" dirty="0" err="1" smtClean="0"/>
              <a:t>dilaksanakan</a:t>
            </a:r>
            <a:r>
              <a:rPr lang="en-GB" sz="2400" dirty="0" smtClean="0"/>
              <a:t> </a:t>
            </a:r>
            <a:r>
              <a:rPr lang="en-GB" sz="2400" dirty="0" err="1" smtClean="0"/>
              <a:t>dalam</a:t>
            </a:r>
            <a:r>
              <a:rPr lang="en-GB" sz="2400" dirty="0" smtClean="0"/>
              <a:t> </a:t>
            </a:r>
            <a:r>
              <a:rPr lang="en-GB" sz="2400" dirty="0" err="1" smtClean="0"/>
              <a:t>persekitaran</a:t>
            </a:r>
            <a:r>
              <a:rPr lang="en-GB" sz="2400" dirty="0" smtClean="0"/>
              <a:t> </a:t>
            </a:r>
            <a:r>
              <a:rPr lang="en-GB" sz="2400" dirty="0" err="1" smtClean="0"/>
              <a:t>vokasional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094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KEPUTUSAN UPSR 2005 – 2010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4349" y="868265"/>
          <a:ext cx="7693853" cy="576072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968195"/>
                <a:gridCol w="1968195"/>
                <a:gridCol w="1968195"/>
                <a:gridCol w="1789268"/>
              </a:tblGrid>
              <a:tr h="368089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 dirty="0" err="1"/>
                        <a:t>Tahun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 dirty="0" err="1"/>
                        <a:t>Gred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semua</a:t>
                      </a:r>
                      <a:r>
                        <a:rPr lang="en-GB" sz="1800" dirty="0"/>
                        <a:t> Mata </a:t>
                      </a:r>
                      <a:r>
                        <a:rPr lang="en-GB" sz="1800" dirty="0" err="1"/>
                        <a:t>Pelajaran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898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/>
                        <a:t>semua E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 dirty="0"/>
                        <a:t>D &amp; E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40898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/>
                        <a:t>2005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/>
                        <a:t>bilangan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/>
                        <a:t>5,151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 dirty="0"/>
                        <a:t>21,033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408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/>
                        <a:t>peratus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/>
                        <a:t>1.00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 dirty="0"/>
                        <a:t>4.20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40898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/>
                        <a:t>2006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/>
                        <a:t>bilangan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 dirty="0"/>
                        <a:t>3,437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 dirty="0"/>
                        <a:t>16,398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408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/>
                        <a:t>peratus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/>
                        <a:t>0.70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 dirty="0"/>
                        <a:t>3.30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40898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/>
                        <a:t>2007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/>
                        <a:t>bilangan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/>
                        <a:t>5,012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 dirty="0"/>
                        <a:t>15,697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408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/>
                        <a:t>peratus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/>
                        <a:t>1.00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 dirty="0"/>
                        <a:t>3.13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40898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/>
                        <a:t>2008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/>
                        <a:t>bilangan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US" sz="1800"/>
                        <a:t>3,363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 dirty="0"/>
                        <a:t>15,286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408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/>
                        <a:t>peratus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US" sz="1800"/>
                        <a:t>0.66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 dirty="0"/>
                        <a:t>3.01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40898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/>
                        <a:t>2009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/>
                        <a:t>bilangan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US" sz="1800"/>
                        <a:t>3,266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 dirty="0"/>
                        <a:t>16,694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408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/>
                        <a:t>peratus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US" sz="1800"/>
                        <a:t>0.64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 dirty="0"/>
                        <a:t>3.30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40898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/>
                        <a:t>2010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/>
                        <a:t>bilangan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US" sz="1800"/>
                        <a:t>2,917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 dirty="0"/>
                        <a:t>13,146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408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 dirty="0" err="1"/>
                        <a:t>peratus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US" sz="1800" dirty="0"/>
                        <a:t>0.60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GB" sz="1800" dirty="0"/>
                        <a:t>2.73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3409" y="533400"/>
            <a:ext cx="8183880" cy="105156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400" dirty="0" err="1" smtClean="0">
                <a:solidFill>
                  <a:srgbClr val="FFFF00"/>
                </a:solidFill>
              </a:rPr>
              <a:t>Matlamat</a:t>
            </a:r>
            <a:endParaRPr lang="en-US" sz="5400" dirty="0" smtClean="0">
              <a:solidFill>
                <a:srgbClr val="FFFF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1881"/>
            <a:ext cx="8229600" cy="35814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sz="3600" dirty="0" smtClean="0"/>
              <a:t>Menyediakan peluang kepada murid lepasan UPSR </a:t>
            </a:r>
            <a:r>
              <a:rPr lang="en-US" sz="3600" dirty="0" err="1" smtClean="0"/>
              <a:t>menjadi</a:t>
            </a:r>
            <a:r>
              <a:rPr lang="en-US" sz="3600" dirty="0" smtClean="0"/>
              <a:t> modal </a:t>
            </a:r>
            <a:r>
              <a:rPr lang="en-US" sz="3600" dirty="0" err="1" smtClean="0"/>
              <a:t>insan</a:t>
            </a:r>
            <a:r>
              <a:rPr lang="en-US" sz="3600" dirty="0" smtClean="0"/>
              <a:t> </a:t>
            </a:r>
            <a:r>
              <a:rPr lang="en-US" sz="3600" dirty="0" err="1" smtClean="0"/>
              <a:t>berkemahiran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bekerja</a:t>
            </a:r>
            <a:r>
              <a:rPr lang="en-US" sz="3600" dirty="0" smtClean="0"/>
              <a:t> </a:t>
            </a:r>
            <a:r>
              <a:rPr lang="en-US" sz="3600" dirty="0" err="1" smtClean="0"/>
              <a:t>serta</a:t>
            </a:r>
            <a:r>
              <a:rPr lang="en-US" sz="3600" dirty="0" smtClean="0"/>
              <a:t> </a:t>
            </a:r>
            <a:r>
              <a:rPr lang="en-US" sz="3600" dirty="0" err="1" smtClean="0"/>
              <a:t>bersedia</a:t>
            </a:r>
            <a:r>
              <a:rPr lang="en-US" sz="3600" dirty="0" smtClean="0"/>
              <a:t> </a:t>
            </a:r>
            <a:r>
              <a:rPr lang="en-US" sz="3600" dirty="0" err="1" smtClean="0"/>
              <a:t>melanjutkan</a:t>
            </a:r>
            <a:r>
              <a:rPr lang="en-US" sz="3600" dirty="0" smtClean="0"/>
              <a:t> </a:t>
            </a:r>
            <a:r>
              <a:rPr lang="en-US" sz="3600" dirty="0" err="1" smtClean="0"/>
              <a:t>pembelajaran</a:t>
            </a:r>
            <a:r>
              <a:rPr lang="en-US" sz="3600" dirty="0" smtClean="0"/>
              <a:t> </a:t>
            </a:r>
            <a:r>
              <a:rPr lang="en-US" sz="3600" dirty="0" err="1" smtClean="0"/>
              <a:t>ke</a:t>
            </a:r>
            <a:r>
              <a:rPr lang="en-US" sz="3600" dirty="0" smtClean="0"/>
              <a:t> </a:t>
            </a:r>
            <a:r>
              <a:rPr lang="en-US" sz="3600" dirty="0" err="1" smtClean="0"/>
              <a:t>peringkat</a:t>
            </a:r>
            <a:r>
              <a:rPr lang="en-US" sz="3600" dirty="0" smtClean="0"/>
              <a:t> yang </a:t>
            </a:r>
            <a:r>
              <a:rPr lang="en-US" sz="3600" dirty="0" err="1" smtClean="0"/>
              <a:t>lebih</a:t>
            </a:r>
            <a:r>
              <a:rPr lang="en-US" sz="3600" dirty="0" smtClean="0"/>
              <a:t> </a:t>
            </a:r>
            <a:r>
              <a:rPr lang="en-US" sz="3600" dirty="0" err="1" smtClean="0"/>
              <a:t>tinggi</a:t>
            </a:r>
            <a:endParaRPr lang="en-US" sz="3600" dirty="0" smtClean="0"/>
          </a:p>
        </p:txBody>
      </p:sp>
      <p:pic>
        <p:nvPicPr>
          <p:cNvPr id="4" name="Picture 3" descr="G:\BKTV_2008\DATA BKTV 2009\Lembaga Peperiksaan Malaysia (LPM)\Mesyuarat Instrumen Pentaksiran EE Nov 2008 M Suite Lido JB\Logo_LPM\KPM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700" y="0"/>
            <a:ext cx="898364" cy="8286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G:\BKTV_2008\DATA BKTV 2009\Bahagian Pembangunan Kurikulum  (BPK) 2008\logo BPK 20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66100" y="0"/>
            <a:ext cx="952500" cy="7715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67200" y="762000"/>
            <a:ext cx="4648200" cy="449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434867" y="2895600"/>
            <a:ext cx="91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PAV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8" name="Text Box 186"/>
          <p:cNvSpPr txBox="1">
            <a:spLocks noChangeArrowheads="1"/>
          </p:cNvSpPr>
          <p:nvPr/>
        </p:nvSpPr>
        <p:spPr bwMode="auto">
          <a:xfrm rot="16200000">
            <a:off x="-195397" y="3122711"/>
            <a:ext cx="1676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chemeClr val="bg1"/>
                </a:solidFill>
              </a:rPr>
              <a:t>KOMUNIKASI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20592" y="1447800"/>
            <a:ext cx="1981200" cy="457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PRA VOKASIONAL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AutoShape 93"/>
          <p:cNvSpPr>
            <a:spLocks noChangeArrowheads="1"/>
          </p:cNvSpPr>
          <p:nvPr/>
        </p:nvSpPr>
        <p:spPr bwMode="auto">
          <a:xfrm rot="16200000">
            <a:off x="2421079" y="2836720"/>
            <a:ext cx="3158840" cy="533400"/>
          </a:xfrm>
          <a:prstGeom prst="downArrowCallout">
            <a:avLst>
              <a:gd name="adj1" fmla="val 32353"/>
              <a:gd name="adj2" fmla="val 32353"/>
              <a:gd name="adj3" fmla="val 16667"/>
              <a:gd name="adj4" fmla="val 66667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Text Box 186"/>
          <p:cNvSpPr txBox="1">
            <a:spLocks noChangeArrowheads="1"/>
          </p:cNvSpPr>
          <p:nvPr/>
        </p:nvSpPr>
        <p:spPr bwMode="auto">
          <a:xfrm rot="16200000">
            <a:off x="2878038" y="2760761"/>
            <a:ext cx="20193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chemeClr val="bg1"/>
                </a:solidFill>
              </a:rPr>
              <a:t>PENGKHUSUSAN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39492" y="5334000"/>
            <a:ext cx="3581400" cy="609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TINGKATAN 1 (PRA-VOKASIONAL)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191000" y="5410200"/>
            <a:ext cx="4809892" cy="1270000"/>
            <a:chOff x="4038600" y="5791200"/>
            <a:chExt cx="4927600" cy="1003300"/>
          </a:xfrm>
        </p:grpSpPr>
        <p:sp>
          <p:nvSpPr>
            <p:cNvPr id="19" name="Rounded Rectangle 18"/>
            <p:cNvSpPr/>
            <p:nvPr/>
          </p:nvSpPr>
          <p:spPr>
            <a:xfrm>
              <a:off x="4038600" y="6106190"/>
              <a:ext cx="2510287" cy="373321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6548887" y="6106190"/>
              <a:ext cx="2417313" cy="373321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038600" y="6514509"/>
              <a:ext cx="4927600" cy="279991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SKM TAHAP 1 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038600" y="5791200"/>
              <a:ext cx="2510287" cy="256658"/>
            </a:xfrm>
            <a:prstGeom prst="roundRect">
              <a:avLst/>
            </a:prstGeom>
            <a:solidFill>
              <a:srgbClr val="0000CC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6548887" y="5791200"/>
              <a:ext cx="2417313" cy="256658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1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212492" y="1447800"/>
            <a:ext cx="1295400" cy="14824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25"/>
          <p:cNvSpPr txBox="1"/>
          <p:nvPr/>
        </p:nvSpPr>
        <p:spPr>
          <a:xfrm>
            <a:off x="375638" y="1988094"/>
            <a:ext cx="996462" cy="30777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JATI DIRI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9792" y="2930240"/>
            <a:ext cx="1295400" cy="1752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TextBox 29"/>
          <p:cNvSpPr txBox="1"/>
          <p:nvPr/>
        </p:nvSpPr>
        <p:spPr>
          <a:xfrm>
            <a:off x="72792" y="3304678"/>
            <a:ext cx="152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TEKNOLOGI VOKASIONAL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" name="Title 26"/>
          <p:cNvSpPr txBox="1">
            <a:spLocks/>
          </p:cNvSpPr>
          <p:nvPr/>
        </p:nvSpPr>
        <p:spPr>
          <a:xfrm>
            <a:off x="1732978" y="147637"/>
            <a:ext cx="5457522" cy="533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A1424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Kerangka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A1424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A1424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Konsep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A1424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PAV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A1424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4" name="Picture 23" descr="G:\BKTV_2008\DATA BKTV 2009\Lembaga Peperiksaan Malaysia (LPM)\Mesyuarat Instrumen Pentaksiran EE Nov 2008 M Suite Lido JB\Logo_LPM\KPM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0"/>
            <a:ext cx="898364" cy="8286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6" name="Picture 25" descr="G:\BKTV_2008\DATA BKTV 2009\Bahagian Pembangunan Kurikulum  (BPK) 2008\logo BPK 20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66100" y="0"/>
            <a:ext cx="952500" cy="7715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aphicFrame>
        <p:nvGraphicFramePr>
          <p:cNvPr id="27" name="Group 2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290798"/>
              </p:ext>
            </p:extLst>
          </p:nvPr>
        </p:nvGraphicFramePr>
        <p:xfrm>
          <a:off x="4267200" y="828672"/>
          <a:ext cx="2309945" cy="444222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309945"/>
              </a:tblGrid>
              <a:tr h="2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KEMAHIRAN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TEKNIKAL</a:t>
                      </a:r>
                      <a:endParaRPr lang="en-US" sz="10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2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   </a:t>
                      </a:r>
                      <a:r>
                        <a:rPr kumimoji="0" lang="en-US" sz="1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impalan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Arka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9A7D"/>
                    </a:solidFill>
                  </a:tcPr>
                </a:tc>
              </a:tr>
              <a:tr h="2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 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embuat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Perabot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9A7D"/>
                    </a:solidFill>
                  </a:tcPr>
                </a:tc>
              </a:tr>
              <a:tr h="2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 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Pemb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inaan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Bangunan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9A7D"/>
                    </a:solidFill>
                  </a:tcPr>
                </a:tc>
              </a:tr>
              <a:tr h="2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Perpaipan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9A7D"/>
                    </a:solidFill>
                  </a:tcPr>
                </a:tc>
              </a:tr>
              <a:tr h="4806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  </a:t>
                      </a:r>
                      <a:r>
                        <a:rPr kumimoji="0" lang="en-US" sz="1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Penyejukbekuan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kumimoji="0" lang="en-US" sz="1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dan</a:t>
                      </a:r>
                      <a:endParaRPr kumimoji="0" lang="en-US" sz="12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kumimoji="0" lang="en-US" sz="1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Penyamanan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Udara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9A7D"/>
                    </a:solidFill>
                  </a:tcPr>
                </a:tc>
              </a:tr>
              <a:tr h="2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 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Pendawaian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Elektrik 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9A7D"/>
                    </a:solidFill>
                  </a:tcPr>
                </a:tc>
              </a:tr>
              <a:tr h="3776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 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Elektronik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Audio Visual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9A7D"/>
                    </a:solidFill>
                  </a:tcPr>
                </a:tc>
              </a:tr>
              <a:tr h="2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  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Motosikal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9A7D"/>
                    </a:solidFill>
                  </a:tcPr>
                </a:tc>
              </a:tr>
              <a:tr h="2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  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Automotif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9A7D"/>
                    </a:solidFill>
                  </a:tcPr>
                </a:tc>
              </a:tr>
              <a:tr h="2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Dekorasi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Dalaman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9A7D"/>
                    </a:solidFill>
                  </a:tcPr>
                </a:tc>
              </a:tr>
              <a:tr h="2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11.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Reka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Bentuk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Industri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9A7D"/>
                    </a:solidFill>
                  </a:tcPr>
                </a:tc>
              </a:tr>
              <a:tr h="2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KEMAHIRAN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PERTANIAN</a:t>
                      </a:r>
                      <a:endParaRPr lang="en-US" sz="10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2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12. </a:t>
                      </a:r>
                      <a:r>
                        <a:rPr lang="en-US" sz="12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Akuakultur</a:t>
                      </a:r>
                      <a:r>
                        <a:rPr lang="en-US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9A7D"/>
                    </a:solidFill>
                  </a:tcPr>
                </a:tc>
              </a:tr>
              <a:tr h="2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13. </a:t>
                      </a:r>
                      <a:r>
                        <a:rPr lang="en-US" sz="12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Tanaman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9A7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Content Placeholder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922451"/>
              </p:ext>
            </p:extLst>
          </p:nvPr>
        </p:nvGraphicFramePr>
        <p:xfrm>
          <a:off x="6641323" y="1988092"/>
          <a:ext cx="2274077" cy="2694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4077"/>
              </a:tblGrid>
              <a:tr h="4734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KEMAHIRAN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EKONOMI RUMAH TANGGA</a:t>
                      </a:r>
                      <a:endParaRPr lang="en-US" sz="10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2913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 </a:t>
                      </a:r>
                      <a:r>
                        <a:rPr lang="en-US" sz="12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Membuat</a:t>
                      </a:r>
                      <a:r>
                        <a:rPr lang="en-US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2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Pakaian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9A7D"/>
                    </a:solidFill>
                  </a:tcPr>
                </a:tc>
              </a:tr>
              <a:tr h="2913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15. </a:t>
                      </a:r>
                      <a:r>
                        <a:rPr lang="en-US" sz="12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Penyediaan</a:t>
                      </a:r>
                      <a:r>
                        <a:rPr lang="en-US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2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Makanan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9A7D"/>
                    </a:solidFill>
                  </a:tcPr>
                </a:tc>
              </a:tr>
              <a:tr h="2913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16. Seni Kecantikan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9A7D"/>
                    </a:solidFill>
                  </a:tcPr>
                </a:tc>
              </a:tr>
              <a:tr h="2913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17.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Asuhan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Kanak-kanak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9A7D"/>
                    </a:solidFill>
                  </a:tcPr>
                </a:tc>
              </a:tr>
              <a:tr h="2913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18.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Bakeri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9A7D"/>
                    </a:solidFill>
                  </a:tcPr>
                </a:tc>
              </a:tr>
              <a:tr h="4734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KEMAHIRAN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TEKNOLOGI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</a:rPr>
                        <a:t> MAKLUMAT</a:t>
                      </a:r>
                      <a:endParaRPr lang="en-US" sz="1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2913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19.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Visual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Animasi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9A7D"/>
                    </a:solidFill>
                  </a:tcPr>
                </a:tc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4708838" y="5457700"/>
            <a:ext cx="13634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TINGKATAN 2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005353" y="5903025"/>
            <a:ext cx="16693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SKM TAHAP  2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634253" y="5919850"/>
            <a:ext cx="16693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/>
              <a:t>SKM TAHAP  1 </a:t>
            </a:r>
            <a:endParaRPr lang="en-US" sz="1600" b="1" dirty="0"/>
          </a:p>
        </p:txBody>
      </p:sp>
      <p:sp>
        <p:nvSpPr>
          <p:cNvPr id="32" name="Rectangle 31"/>
          <p:cNvSpPr/>
          <p:nvPr/>
        </p:nvSpPr>
        <p:spPr>
          <a:xfrm>
            <a:off x="7121513" y="5457700"/>
            <a:ext cx="13634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TINGKATAN 3</a:t>
            </a:r>
            <a:endParaRPr lang="en-US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326335"/>
              </p:ext>
            </p:extLst>
          </p:nvPr>
        </p:nvGraphicFramePr>
        <p:xfrm>
          <a:off x="1510145" y="1918855"/>
          <a:ext cx="1981200" cy="2763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</a:tblGrid>
              <a:tr h="402844"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Pengurusan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Diri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2844"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Asas</a:t>
                      </a:r>
                      <a:r>
                        <a:rPr lang="en-US" sz="1400" b="0" baseline="0" dirty="0" smtClean="0"/>
                        <a:t> Multimedia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76304"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Kerja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dirty="0" err="1" smtClean="0"/>
                        <a:t>Asas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dirty="0" err="1" smtClean="0"/>
                        <a:t>Pembinaan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2844"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Asas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dirty="0" err="1" smtClean="0"/>
                        <a:t>Mekanikal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76304"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Aplikasi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dirty="0" err="1" smtClean="0"/>
                        <a:t>Litar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dirty="0" err="1" smtClean="0"/>
                        <a:t>Elektrik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2844"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Asas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dirty="0" err="1" smtClean="0"/>
                        <a:t>Pertanian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940909" y="990600"/>
            <a:ext cx="1584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KOMPONEN</a:t>
            </a:r>
            <a:endParaRPr lang="en-MY" dirty="0"/>
          </a:p>
        </p:txBody>
      </p:sp>
      <p:sp>
        <p:nvSpPr>
          <p:cNvPr id="35" name="Rectangle 34"/>
          <p:cNvSpPr/>
          <p:nvPr/>
        </p:nvSpPr>
        <p:spPr>
          <a:xfrm>
            <a:off x="6620541" y="1004697"/>
            <a:ext cx="21216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KURSUS  PAV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69875"/>
            <a:ext cx="6553200" cy="639762"/>
          </a:xfrm>
        </p:spPr>
        <p:txBody>
          <a:bodyPr>
            <a:noAutofit/>
          </a:bodyPr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PAV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04019"/>
              </p:ext>
            </p:extLst>
          </p:nvPr>
        </p:nvGraphicFramePr>
        <p:xfrm>
          <a:off x="76200" y="1032165"/>
          <a:ext cx="8839203" cy="515597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19400"/>
                <a:gridCol w="1249258"/>
                <a:gridCol w="1022142"/>
                <a:gridCol w="2588607"/>
                <a:gridCol w="609966"/>
                <a:gridCol w="609966"/>
                <a:gridCol w="609966"/>
                <a:gridCol w="609966"/>
                <a:gridCol w="609966"/>
                <a:gridCol w="609966"/>
              </a:tblGrid>
              <a:tr h="490617">
                <a:tc rowSpan="2">
                  <a:txBody>
                    <a:bodyPr/>
                    <a:lstStyle/>
                    <a:p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KOMPONEN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DIMENSI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MODUL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bg1"/>
                          </a:solidFill>
                        </a:rPr>
                        <a:t>Waktu</a:t>
                      </a:r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 /</a:t>
                      </a:r>
                      <a:r>
                        <a:rPr lang="en-GB" sz="1400" b="1" dirty="0" err="1">
                          <a:solidFill>
                            <a:schemeClr val="bg1"/>
                          </a:solidFill>
                        </a:rPr>
                        <a:t>Minggu</a:t>
                      </a:r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400" b="1" dirty="0" err="1">
                          <a:solidFill>
                            <a:schemeClr val="bg1"/>
                          </a:solidFill>
                        </a:rPr>
                        <a:t>dan</a:t>
                      </a:r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GB" sz="14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GB" sz="1400" b="1" dirty="0" err="1">
                          <a:solidFill>
                            <a:schemeClr val="bg1"/>
                          </a:solidFill>
                        </a:rPr>
                        <a:t>Peratus</a:t>
                      </a:r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400" b="1" dirty="0" err="1">
                          <a:solidFill>
                            <a:schemeClr val="bg1"/>
                          </a:solidFill>
                        </a:rPr>
                        <a:t>Penumpuan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12" marR="23212" marT="3316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6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Ting 1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12" marR="23212" marT="3316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3316" marB="17054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Ting 2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3316" marB="17054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3316" marB="17054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Ting 3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3316" marB="17054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3316" marB="17054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2329"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 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Jati Diri 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Komunikasi 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/>
                        <a:t>Bahasa</a:t>
                      </a:r>
                      <a:r>
                        <a:rPr lang="en-US" sz="1200" dirty="0"/>
                        <a:t> Malaysia 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Komunikasi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10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22%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6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14%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6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14%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23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English for Communication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3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/>
                        <a:t>Patriotisma</a:t>
                      </a:r>
                      <a:r>
                        <a:rPr lang="en-US" sz="1200" dirty="0"/>
                        <a:t> 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Sejarah 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4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9%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2</a:t>
                      </a:r>
                      <a:endParaRPr lang="en-US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4%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2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4%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23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Sahsiah 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Pendidikan Islam / Moral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4</a:t>
                      </a:r>
                      <a:endParaRPr lang="en-US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9%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3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7%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3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7%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80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Pendidikan Jasmani &amp; Kesihatan 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3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6</a:t>
                      </a:r>
                      <a:r>
                        <a:rPr lang="en-US" sz="1600" dirty="0" smtClean="0"/>
                        <a:t>%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4</a:t>
                      </a:r>
                      <a:r>
                        <a:rPr lang="en-US" sz="1600" dirty="0" smtClean="0"/>
                        <a:t>%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2%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7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2 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/>
                        <a:t>Teknologi</a:t>
                      </a:r>
                      <a:r>
                        <a:rPr lang="en-US" sz="1200" b="1" dirty="0"/>
                        <a:t> </a:t>
                      </a:r>
                      <a:r>
                        <a:rPr lang="en-US" sz="1200" b="1" dirty="0" err="1"/>
                        <a:t>Vokasional</a:t>
                      </a:r>
                      <a:r>
                        <a:rPr lang="en-US" sz="1200" b="1" dirty="0"/>
                        <a:t> 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Teknologi 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/>
                        <a:t>Sains</a:t>
                      </a:r>
                      <a:r>
                        <a:rPr lang="en-US" sz="1200" dirty="0"/>
                        <a:t> , </a:t>
                      </a:r>
                      <a:r>
                        <a:rPr lang="en-US" sz="1200" dirty="0" err="1"/>
                        <a:t>Matematik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dan</a:t>
                      </a:r>
                      <a:r>
                        <a:rPr lang="en-US" sz="1200" dirty="0"/>
                        <a:t> TMK 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4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9%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2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4%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2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4%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8086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3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/>
                        <a:t>Kemahiran Vokasional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/>
                        <a:t>Vokasional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Asas</a:t>
                      </a:r>
                      <a:r>
                        <a:rPr lang="en-US" sz="1200" dirty="0" smtClean="0"/>
                        <a:t> &amp; </a:t>
                      </a:r>
                      <a:r>
                        <a:rPr lang="en-US" sz="1200" dirty="0" err="1" smtClean="0"/>
                        <a:t>Spesifik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Kemahiran dalam bidang Teknikal, </a:t>
                      </a:r>
                      <a:r>
                        <a:rPr lang="en-US" sz="1200" dirty="0" err="1"/>
                        <a:t>Pertanian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Ekonomi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/>
                        <a:t>Rumah Tangga, </a:t>
                      </a:r>
                      <a:r>
                        <a:rPr lang="en-US" sz="1200" dirty="0" err="1" smtClean="0"/>
                        <a:t>Kraf</a:t>
                      </a:r>
                      <a:r>
                        <a:rPr lang="en-US" sz="1200" dirty="0" smtClean="0"/>
                        <a:t> tangan, Perdagangan  </a:t>
                      </a:r>
                      <a:r>
                        <a:rPr lang="en-US" sz="1200" dirty="0"/>
                        <a:t>dan </a:t>
                      </a:r>
                      <a:r>
                        <a:rPr lang="en-US" sz="1200" dirty="0" smtClean="0"/>
                        <a:t>TMK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Pra Vokasional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SKM T1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SKM T2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75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20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45%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30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67%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30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67%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8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Kemahiran Keusahawanan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Keusahawanan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Merentas Kurikulum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34108" marR="34108" marT="17054" marB="170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82329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bg1"/>
                          </a:solidFill>
                        </a:rPr>
                        <a:t>Jumlah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bg1"/>
                          </a:solidFill>
                        </a:rPr>
                        <a:t>Waktu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bg1"/>
                          </a:solidFill>
                        </a:rPr>
                        <a:t>Seminggu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45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45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45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8" marR="34108" marT="17054" marB="17054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G:\BKTV_2008\DATA BKTV 2009\Lembaga Peperiksaan Malaysia (LPM)\Mesyuarat Instrumen Pentaksiran EE Nov 2008 M Suite Lido JB\Logo_LPM\KPM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700" y="0"/>
            <a:ext cx="898364" cy="8286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G:\BKTV_2008\DATA BKTV 2009\Bahagian Pembangunan Kurikulum  (BPK) 2008\logo BPK 20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66100" y="0"/>
            <a:ext cx="952500" cy="7715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25642" y="6308755"/>
            <a:ext cx="843735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* </a:t>
            </a:r>
            <a:r>
              <a:rPr lang="en-US" sz="1400" dirty="0" err="1" smtClean="0"/>
              <a:t>Ko</a:t>
            </a:r>
            <a:r>
              <a:rPr lang="en-US" sz="1400" dirty="0" smtClean="0"/>
              <a:t> </a:t>
            </a:r>
            <a:r>
              <a:rPr lang="en-US" sz="1400" dirty="0" err="1"/>
              <a:t>Kurikulum</a:t>
            </a:r>
            <a:r>
              <a:rPr lang="en-US" sz="1400" dirty="0"/>
              <a:t> (</a:t>
            </a:r>
            <a:r>
              <a:rPr lang="en-US" sz="1400" dirty="0" err="1"/>
              <a:t>Sukan</a:t>
            </a:r>
            <a:r>
              <a:rPr lang="en-US" sz="1400" dirty="0"/>
              <a:t>, </a:t>
            </a:r>
            <a:r>
              <a:rPr lang="en-US" sz="1400" dirty="0" err="1"/>
              <a:t>Pasukan</a:t>
            </a:r>
            <a:r>
              <a:rPr lang="en-US" sz="1400" dirty="0"/>
              <a:t> </a:t>
            </a:r>
            <a:r>
              <a:rPr lang="en-US" sz="1400" dirty="0" err="1"/>
              <a:t>Beruniform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Kelab</a:t>
            </a:r>
            <a:r>
              <a:rPr lang="en-US" sz="1400" dirty="0"/>
              <a:t>/</a:t>
            </a:r>
            <a:r>
              <a:rPr lang="en-US" sz="1400" dirty="0" err="1"/>
              <a:t>Persatuan</a:t>
            </a:r>
            <a:r>
              <a:rPr lang="en-US" dirty="0" smtClean="0"/>
              <a:t>) – </a:t>
            </a:r>
            <a:r>
              <a:rPr lang="en-US" sz="1200" dirty="0" err="1" smtClean="0"/>
              <a:t>waktu</a:t>
            </a:r>
            <a:r>
              <a:rPr lang="en-US" sz="1200" dirty="0" smtClean="0"/>
              <a:t> </a:t>
            </a:r>
            <a:r>
              <a:rPr lang="en-US" sz="1200" dirty="0" err="1" smtClean="0"/>
              <a:t>kokuriulum</a:t>
            </a:r>
            <a:r>
              <a:rPr lang="en-US" sz="1200" dirty="0" smtClean="0"/>
              <a:t>  </a:t>
            </a:r>
            <a:endParaRPr lang="en-MY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Komponen</a:t>
            </a:r>
            <a:r>
              <a:rPr lang="en-US" sz="2800" dirty="0" smtClean="0"/>
              <a:t> </a:t>
            </a:r>
            <a:r>
              <a:rPr lang="en-US" sz="2800" dirty="0" err="1" smtClean="0"/>
              <a:t>Pra</a:t>
            </a:r>
            <a:r>
              <a:rPr lang="en-US" sz="2800" dirty="0" smtClean="0"/>
              <a:t> </a:t>
            </a:r>
            <a:r>
              <a:rPr lang="en-US" sz="2800" dirty="0" err="1" smtClean="0"/>
              <a:t>Vokasional</a:t>
            </a:r>
            <a:r>
              <a:rPr lang="en-US" sz="2800" dirty="0" smtClean="0"/>
              <a:t>-Ting 1 </a:t>
            </a:r>
            <a:endParaRPr lang="en-US" sz="28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593799"/>
              </p:ext>
            </p:extLst>
          </p:nvPr>
        </p:nvGraphicFramePr>
        <p:xfrm>
          <a:off x="4468090" y="533400"/>
          <a:ext cx="4495800" cy="632136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57200"/>
                <a:gridCol w="3075710"/>
                <a:gridCol w="962890"/>
              </a:tblGrid>
              <a:tr h="360045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Modul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Elektif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/>
                        <a:t>Waktu</a:t>
                      </a:r>
                      <a:endParaRPr lang="en-US" sz="1600" b="1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Penyediaan dan Penyajian Makanan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220</a:t>
                      </a:r>
                      <a:endParaRPr lang="en-US" sz="1400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Bakeri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220</a:t>
                      </a:r>
                      <a:endParaRPr lang="en-US" sz="1400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Pakaian dan Jahitan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220</a:t>
                      </a:r>
                      <a:endParaRPr lang="en-US" sz="1400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Seni Kecantikan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220</a:t>
                      </a:r>
                      <a:endParaRPr lang="en-US" sz="1400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Asuhan Kanak-kanak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220</a:t>
                      </a:r>
                      <a:endParaRPr lang="en-US" sz="1400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Visual dan Animasi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220</a:t>
                      </a:r>
                      <a:endParaRPr lang="en-US" sz="1400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Pembuatan Perabot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220</a:t>
                      </a:r>
                      <a:endParaRPr lang="en-US" sz="1400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Pelan Dekoratif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220</a:t>
                      </a:r>
                      <a:endParaRPr lang="en-US" sz="1400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Perpaipan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220</a:t>
                      </a:r>
                      <a:endParaRPr lang="en-US" sz="1400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Pembinaan Bangunan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220</a:t>
                      </a:r>
                      <a:endParaRPr lang="en-US" sz="1400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Seni Reka Bentuk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220</a:t>
                      </a:r>
                      <a:endParaRPr lang="en-US" sz="1400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Automotif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220</a:t>
                      </a:r>
                      <a:endParaRPr lang="en-US" sz="1400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220</a:t>
                      </a:r>
                      <a:endParaRPr lang="en-US" sz="1400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Penyejukbekuan dan Penyamanan Udara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220</a:t>
                      </a:r>
                      <a:endParaRPr lang="en-US" sz="1400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Kimpalan Arka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220</a:t>
                      </a:r>
                      <a:endParaRPr lang="en-US" sz="1400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Pendawaian Elektrik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220</a:t>
                      </a:r>
                      <a:endParaRPr lang="en-US" sz="1400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Elektronik  </a:t>
                      </a:r>
                      <a:r>
                        <a:rPr lang="ms-MY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Audio Visual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220</a:t>
                      </a:r>
                      <a:endParaRPr lang="en-US" sz="1400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Akuakultur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220</a:t>
                      </a:r>
                      <a:endParaRPr lang="en-US" sz="1400" dirty="0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Tanaman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247944"/>
              </p:ext>
            </p:extLst>
          </p:nvPr>
        </p:nvGraphicFramePr>
        <p:xfrm>
          <a:off x="200890" y="928215"/>
          <a:ext cx="4038600" cy="2966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09600"/>
                <a:gridCol w="2466110"/>
                <a:gridCol w="962890"/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Modul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Umum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Waktu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Pengurusan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Diri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Asas</a:t>
                      </a:r>
                      <a:r>
                        <a:rPr lang="en-US" sz="1600" dirty="0" smtClean="0"/>
                        <a:t> Multimedia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Kerja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Asas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Pembinaan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Asas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Mekanikal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Aplikasi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Litar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Elektrik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Asas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Pertanian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JUMLAH WAKTU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480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2209800" y="3962400"/>
            <a:ext cx="22098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09800" y="4419600"/>
            <a:ext cx="19354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 </a:t>
            </a:r>
            <a:r>
              <a:rPr lang="en-US" sz="1600" dirty="0" err="1" smtClean="0"/>
              <a:t>Umum</a:t>
            </a:r>
            <a:r>
              <a:rPr lang="en-US" sz="1600" dirty="0" smtClean="0"/>
              <a:t> + 1 </a:t>
            </a:r>
            <a:r>
              <a:rPr lang="en-US" sz="1600" dirty="0" err="1" smtClean="0"/>
              <a:t>Elektif</a:t>
            </a:r>
            <a:endParaRPr lang="en-US" sz="16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166257"/>
              </p:ext>
            </p:extLst>
          </p:nvPr>
        </p:nvGraphicFramePr>
        <p:xfrm>
          <a:off x="381000" y="5105400"/>
          <a:ext cx="3505201" cy="134112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1086884"/>
                <a:gridCol w="1177457"/>
                <a:gridCol w="1240860"/>
              </a:tblGrid>
              <a:tr h="2184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MINGGU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WAKTU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Umum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480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Elektif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JUMLAH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35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Komponen</a:t>
            </a:r>
            <a:r>
              <a:rPr lang="en-US" sz="3200" dirty="0" smtClean="0"/>
              <a:t> </a:t>
            </a:r>
            <a:r>
              <a:rPr lang="en-US" sz="3200" dirty="0" err="1" smtClean="0"/>
              <a:t>Vokasional</a:t>
            </a:r>
            <a:r>
              <a:rPr lang="en-US" sz="3200" dirty="0" smtClean="0"/>
              <a:t>-Ting 2-3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646934"/>
              </p:ext>
            </p:extLst>
          </p:nvPr>
        </p:nvGraphicFramePr>
        <p:xfrm>
          <a:off x="76200" y="609600"/>
          <a:ext cx="8839201" cy="6046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381000"/>
                <a:gridCol w="2057400"/>
                <a:gridCol w="2626498"/>
                <a:gridCol w="2707503"/>
              </a:tblGrid>
              <a:tr h="300111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BIDANG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KURSUS PAV (PILIHAN)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NOSS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– SIJIL KEMAHIRAN MALYSIA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00111"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TINGKATAN 2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TINGKATAN 3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94221">
                <a:tc rowSpan="5">
                  <a:txBody>
                    <a:bodyPr/>
                    <a:lstStyle/>
                    <a:p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EKONOMI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RUMAH TANGGA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Penyediaan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Makanan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L-041-1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Pembantu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Penyedia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Makanan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L-041-2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Penyedia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Makanan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MY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942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Bakeri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HT-013-2:2011 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Pembuatan</a:t>
                      </a: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 Roti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HT-013-2:2011 </a:t>
                      </a:r>
                      <a:r>
                        <a:rPr lang="en-MY" sz="1400" dirty="0" err="1">
                          <a:latin typeface="Arial" pitchFamily="34" charset="0"/>
                          <a:cs typeface="Arial" pitchFamily="34" charset="0"/>
                        </a:rPr>
                        <a:t>Pembuatan</a:t>
                      </a:r>
                      <a:r>
                        <a:rPr lang="en-MY" sz="1400" dirty="0">
                          <a:latin typeface="Arial" pitchFamily="34" charset="0"/>
                          <a:cs typeface="Arial" pitchFamily="34" charset="0"/>
                        </a:rPr>
                        <a:t> Roti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942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Membuat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Pakaian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K-012-1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Pembuat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Pakaian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Wanita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K-012-2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Pembuat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Pakaian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Wanita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Kanan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94221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Seni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Kecantikan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MP-060-1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Jurukecantikan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MP-060-2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Juruestetik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942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Asuhan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Kanak-kanak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MP-010-2 Penjaga Kanak-kanak </a:t>
                      </a:r>
                      <a:endParaRPr lang="en-MY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CC-010-2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Penjaga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Pusat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Jagaan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Kanak-kanak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9422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TMK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Visual   </a:t>
                      </a: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dan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Animasi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IT-050-2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Artis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Multimedia – Visual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IT-040-2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Artis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Multimedia – Animator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94221">
                <a:tc rowSpan="5">
                  <a:txBody>
                    <a:bodyPr/>
                    <a:lstStyle/>
                    <a:p>
                      <a:endParaRPr lang="en-US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AWAM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Pembuatan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Perabot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RB-050-1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Pembuat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Perabot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RB-050-2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Pembuat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Perabot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Kanan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942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Dekorasi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Dalaman</a:t>
                      </a:r>
                      <a:endParaRPr lang="en-MY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ID-040-1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Pelukis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Rekaan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Dalaman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Rendah</a:t>
                      </a:r>
                      <a:endParaRPr lang="en-MY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ID-040-2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Pelukis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Rekaan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Dalaman</a:t>
                      </a:r>
                      <a:endParaRPr lang="en-MY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942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Perpaipan 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PNS1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Pemasang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Perpaipan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Kumbahan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PNS2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Tukang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Paip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Perpaipan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Kumbahan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942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Pembinaan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Bangunan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B-010-1  Jurubina Bangunan</a:t>
                      </a:r>
                      <a:endParaRPr lang="en-MY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B-010-2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Jurubina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Bangunan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94221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Reka</a:t>
                      </a:r>
                      <a:r>
                        <a:rPr lang="en-US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Bentuk</a:t>
                      </a:r>
                      <a:r>
                        <a:rPr lang="en-US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Industri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H-312-2 Juruteknik Rekabentuk Produk Industri</a:t>
                      </a:r>
                      <a:endParaRPr lang="en-MY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H-312-2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Juruteknik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Rekabentuk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Produk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Industri</a:t>
                      </a:r>
                      <a:endParaRPr lang="en-MY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mple presentation slides (Lt. blue-gray bar design -- widescreen)">
  <a:themeElements>
    <a:clrScheme name="5-00332 CSO Summit 2008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ECDFA7"/>
      </a:accent1>
      <a:accent2>
        <a:srgbClr val="4F6E9B"/>
      </a:accent2>
      <a:accent3>
        <a:srgbClr val="936553"/>
      </a:accent3>
      <a:accent4>
        <a:srgbClr val="88A17B"/>
      </a:accent4>
      <a:accent5>
        <a:srgbClr val="B8977E"/>
      </a:accent5>
      <a:accent6>
        <a:srgbClr val="99B5D3"/>
      </a:accent6>
      <a:hlink>
        <a:srgbClr val="050595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4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4583</TotalTime>
  <Words>1372</Words>
  <Application>Microsoft Office PowerPoint</Application>
  <PresentationFormat>On-screen Show (4:3)</PresentationFormat>
  <Paragraphs>558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Custom Design</vt:lpstr>
      <vt:lpstr>Sample presentation slides (Lt. blue-gray bar design -- widescreen)</vt:lpstr>
      <vt:lpstr>Aspect</vt:lpstr>
      <vt:lpstr>  ORIENTASI  KURIKULUM </vt:lpstr>
      <vt:lpstr>PowerPoint Presentation</vt:lpstr>
      <vt:lpstr>PERTIMBANGAN PAV</vt:lpstr>
      <vt:lpstr>KEPUTUSAN UPSR 2005 – 2010</vt:lpstr>
      <vt:lpstr>Matlamat</vt:lpstr>
      <vt:lpstr>PowerPoint Presentation</vt:lpstr>
      <vt:lpstr>Struktur Kurikulum PAV</vt:lpstr>
      <vt:lpstr>Komponen Pra Vokasional-Ting 1 </vt:lpstr>
      <vt:lpstr>Komponen Vokasional-Ting 2-3</vt:lpstr>
      <vt:lpstr>Komponen Vokasional-Ting 2-3</vt:lpstr>
      <vt:lpstr>PowerPoint Presentation</vt:lpstr>
      <vt:lpstr>PowerPoint Presentation</vt:lpstr>
      <vt:lpstr>Pelaksanaan Kurikulum Tingkatan 1</vt:lpstr>
      <vt:lpstr>Fasa Pelaksanaan Kemahiran Vokasional</vt:lpstr>
      <vt:lpstr>Persediaan Pelaksanaan  Tingkatan 2</vt:lpstr>
      <vt:lpstr>      Terima  kasih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TEMPLETE STANDARD BPTV</dc:title>
  <dc:creator>sharkimi</dc:creator>
  <cp:lastModifiedBy>pkm22</cp:lastModifiedBy>
  <cp:revision>471</cp:revision>
  <cp:lastPrinted>2012-11-21T07:41:57Z</cp:lastPrinted>
  <dcterms:created xsi:type="dcterms:W3CDTF">2009-03-04T13:22:48Z</dcterms:created>
  <dcterms:modified xsi:type="dcterms:W3CDTF">2012-11-29T12:50:44Z</dcterms:modified>
</cp:coreProperties>
</file>